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8"/>
  </p:notesMasterIdLst>
  <p:sldIdLst>
    <p:sldId id="258" r:id="rId2"/>
    <p:sldId id="260" r:id="rId3"/>
    <p:sldId id="261" r:id="rId4"/>
    <p:sldId id="259" r:id="rId5"/>
    <p:sldId id="262" r:id="rId6"/>
    <p:sldId id="263" r:id="rId7"/>
  </p:sldIdLst>
  <p:sldSz cx="9144000" cy="6858000" type="screen4x3"/>
  <p:notesSz cx="6858000" cy="9144000"/>
  <p:embeddedFontLst>
    <p:embeddedFont>
      <p:font typeface="Calibri" pitchFamily="34" charset="0"/>
      <p:regular r:id="rId9"/>
      <p:bold r:id="rId10"/>
      <p:italic r:id="rId11"/>
      <p:boldItalic r:id="rId12"/>
    </p:embeddedFont>
    <p:embeddedFont>
      <p:font typeface="Constantia" pitchFamily="18" charset="0"/>
      <p:regular r:id="rId13"/>
      <p:bold r:id="rId14"/>
      <p:italic r:id="rId15"/>
      <p:boldItalic r:id="rId16"/>
    </p:embeddedFont>
    <p:embeddedFont>
      <p:font typeface="Aparajita" charset="0"/>
      <p:regular r:id="rId17"/>
      <p:bold r:id="rId18"/>
      <p:italic r:id="rId19"/>
      <p:boldItalic r:id="rId20"/>
    </p:embeddedFont>
    <p:embeddedFont>
      <p:font typeface="Arial Narrow" pitchFamily="34" charset="0"/>
      <p:regular r:id="rId21"/>
      <p:bold r:id="rId22"/>
      <p:italic r:id="rId23"/>
      <p:boldItalic r:id="rId2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13.fntdata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24" Type="http://schemas.openxmlformats.org/officeDocument/2006/relationships/font" Target="fonts/font16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23" Type="http://schemas.openxmlformats.org/officeDocument/2006/relationships/font" Target="fonts/font15.fntdata"/><Relationship Id="rId28" Type="http://schemas.openxmlformats.org/officeDocument/2006/relationships/tableStyles" Target="tableStyles.xml"/><Relationship Id="rId10" Type="http://schemas.openxmlformats.org/officeDocument/2006/relationships/font" Target="fonts/font2.fntdata"/><Relationship Id="rId19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font" Target="fonts/font14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C1FD0B-C114-4CF5-B9D1-6A9F04D4C19A}" type="datetimeFigureOut">
              <a:rPr lang="en-US" smtClean="0"/>
              <a:t>1/31/2016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D5F651-048A-459E-ADF9-D764EE67493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5F651-048A-459E-ADF9-D764EE67493C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5F651-048A-459E-ADF9-D764EE67493C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5F651-048A-459E-ADF9-D764EE67493C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5F651-048A-459E-ADF9-D764EE67493C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5F651-048A-459E-ADF9-D764EE67493C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5F651-048A-459E-ADF9-D764EE67493C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7BB02-B194-4BC8-91A1-77A89AA19F0F}" type="datetimeFigureOut">
              <a:rPr lang="en-US" smtClean="0"/>
              <a:pPr/>
              <a:t>1/31/2016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983F5-E47C-4F07-8CA0-B830AA82FC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53799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7BB02-B194-4BC8-91A1-77A89AA19F0F}" type="datetimeFigureOut">
              <a:rPr lang="en-US" smtClean="0"/>
              <a:pPr/>
              <a:t>1/31/2016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983F5-E47C-4F07-8CA0-B830AA82FC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62795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7BB02-B194-4BC8-91A1-77A89AA19F0F}" type="datetimeFigureOut">
              <a:rPr lang="en-US" smtClean="0"/>
              <a:pPr/>
              <a:t>1/31/2016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983F5-E47C-4F07-8CA0-B830AA82FC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77895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7BB02-B194-4BC8-91A1-77A89AA19F0F}" type="datetimeFigureOut">
              <a:rPr lang="en-US" smtClean="0"/>
              <a:pPr/>
              <a:t>1/31/2016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983F5-E47C-4F07-8CA0-B830AA82FC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7554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7BB02-B194-4BC8-91A1-77A89AA19F0F}" type="datetimeFigureOut">
              <a:rPr lang="en-US" smtClean="0"/>
              <a:pPr/>
              <a:t>1/31/2016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983F5-E47C-4F07-8CA0-B830AA82FC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8597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7BB02-B194-4BC8-91A1-77A89AA19F0F}" type="datetimeFigureOut">
              <a:rPr lang="en-US" smtClean="0"/>
              <a:pPr/>
              <a:t>1/31/2016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983F5-E47C-4F07-8CA0-B830AA82FC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46964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7BB02-B194-4BC8-91A1-77A89AA19F0F}" type="datetimeFigureOut">
              <a:rPr lang="en-US" smtClean="0"/>
              <a:pPr/>
              <a:t>1/31/2016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983F5-E47C-4F07-8CA0-B830AA82FC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3777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7BB02-B194-4BC8-91A1-77A89AA19F0F}" type="datetimeFigureOut">
              <a:rPr lang="en-US" smtClean="0"/>
              <a:pPr/>
              <a:t>1/31/2016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983F5-E47C-4F07-8CA0-B830AA82FC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35554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7BB02-B194-4BC8-91A1-77A89AA19F0F}" type="datetimeFigureOut">
              <a:rPr lang="en-US" smtClean="0"/>
              <a:pPr/>
              <a:t>1/31/2016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983F5-E47C-4F07-8CA0-B830AA82FC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7383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7BB02-B194-4BC8-91A1-77A89AA19F0F}" type="datetimeFigureOut">
              <a:rPr lang="en-US" smtClean="0"/>
              <a:pPr/>
              <a:t>1/31/2016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983F5-E47C-4F07-8CA0-B830AA82FC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43328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7BB02-B194-4BC8-91A1-77A89AA19F0F}" type="datetimeFigureOut">
              <a:rPr lang="en-US" smtClean="0"/>
              <a:pPr/>
              <a:t>1/31/2016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983F5-E47C-4F07-8CA0-B830AA82FC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98688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E7BB02-B194-4BC8-91A1-77A89AA19F0F}" type="datetimeFigureOut">
              <a:rPr lang="en-US" smtClean="0"/>
              <a:pPr/>
              <a:t>1/31/2016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0983F5-E47C-4F07-8CA0-B830AA82FC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25037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228600"/>
            <a:ext cx="8686800" cy="6400800"/>
          </a:xfrm>
          <a:prstGeom prst="rect">
            <a:avLst/>
          </a:prstGeom>
          <a:solidFill>
            <a:schemeClr val="bg1"/>
          </a:solidFill>
          <a:ln w="92075" cmpd="dbl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90600" y="914400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n w="18415" cmpd="sng">
                  <a:solidFill>
                    <a:schemeClr val="accent3"/>
                  </a:solidFill>
                  <a:prstDash val="solid"/>
                </a:ln>
                <a:solidFill>
                  <a:schemeClr val="accent3"/>
                </a:solidFill>
                <a:latin typeface="Constantia" panose="02030602050306030303" pitchFamily="18" charset="0"/>
              </a:rPr>
              <a:t>Reconciliation within the Oracles</a:t>
            </a:r>
            <a:endParaRPr lang="en-US" sz="3600" b="1" dirty="0">
              <a:ln w="18415" cmpd="sng">
                <a:solidFill>
                  <a:schemeClr val="accent3"/>
                </a:solidFill>
                <a:prstDash val="solid"/>
              </a:ln>
              <a:solidFill>
                <a:schemeClr val="accent3"/>
              </a:solidFill>
              <a:latin typeface="Constantia" panose="020306020503060303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76400" y="1524000"/>
            <a:ext cx="3124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accent4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Isaiah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76400" y="1981200"/>
            <a:ext cx="6781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Arial Narrow" panose="020B0606020202030204" pitchFamily="34" charset="0"/>
              </a:rPr>
              <a:t>As the messenger &amp; example of reconciliation.</a:t>
            </a:r>
          </a:p>
          <a:p>
            <a:pPr marL="285750" indent="-285750"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Arial Narrow" panose="020B0606020202030204" pitchFamily="34" charset="0"/>
              </a:rPr>
              <a:t>Compare Israel (</a:t>
            </a:r>
            <a:r>
              <a:rPr lang="en-US" sz="2800" b="1" dirty="0" smtClean="0">
                <a:latin typeface="Arial Narrow" panose="020B0606020202030204" pitchFamily="34" charset="0"/>
              </a:rPr>
              <a:t>1.19; 28.12; 30.15</a:t>
            </a:r>
            <a:r>
              <a:rPr lang="en-US" sz="2800" dirty="0" smtClean="0">
                <a:latin typeface="Arial Narrow" panose="020B0606020202030204" pitchFamily="34" charset="0"/>
              </a:rPr>
              <a:t>) and Isaiah (</a:t>
            </a:r>
            <a:r>
              <a:rPr lang="en-US" sz="2800" b="1" dirty="0" smtClean="0">
                <a:latin typeface="Arial Narrow" panose="020B0606020202030204" pitchFamily="34" charset="0"/>
              </a:rPr>
              <a:t>6.8</a:t>
            </a:r>
            <a:r>
              <a:rPr lang="en-US" sz="2800" dirty="0" smtClean="0">
                <a:latin typeface="Arial Narrow" panose="020B0606020202030204" pitchFamily="34" charset="0"/>
              </a:rPr>
              <a:t>).</a:t>
            </a:r>
            <a:endParaRPr lang="en-US" sz="2800" dirty="0">
              <a:latin typeface="Arial Narrow" panose="020B0606020202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76400" y="3406914"/>
            <a:ext cx="266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4000" b="1" dirty="0" smtClean="0">
                <a:solidFill>
                  <a:srgbClr val="4E8542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Cyrus</a:t>
            </a:r>
            <a:endParaRPr lang="en-US" sz="4000" b="1" dirty="0">
              <a:solidFill>
                <a:srgbClr val="4E8542"/>
              </a:solidFill>
              <a:latin typeface="Aparajita" panose="020B0604020202020204" pitchFamily="34" charset="0"/>
              <a:cs typeface="Aparajita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76400" y="3872805"/>
            <a:ext cx="6934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Clr>
                <a:srgbClr val="4E8542"/>
              </a:buClr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By name 190 years before it occurred (</a:t>
            </a:r>
            <a:r>
              <a:rPr lang="en-US" sz="28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44.28; 45.1</a:t>
            </a:r>
            <a:r>
              <a:rPr lang="en-US" sz="28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).</a:t>
            </a:r>
            <a:endParaRPr lang="en-US" sz="2800" dirty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marL="285750" lvl="0" indent="-285750">
              <a:buClr>
                <a:srgbClr val="4E8542"/>
              </a:buClr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Like Moses….</a:t>
            </a:r>
            <a:endParaRPr lang="en-US" sz="2800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7673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228600"/>
            <a:ext cx="8686800" cy="6400800"/>
          </a:xfrm>
          <a:prstGeom prst="rect">
            <a:avLst/>
          </a:prstGeom>
          <a:solidFill>
            <a:schemeClr val="bg1"/>
          </a:solidFill>
          <a:ln w="92075" cmpd="dbl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90600" y="914400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n w="18415" cmpd="sng">
                  <a:solidFill>
                    <a:schemeClr val="accent3"/>
                  </a:solidFill>
                  <a:prstDash val="solid"/>
                </a:ln>
                <a:solidFill>
                  <a:schemeClr val="accent3"/>
                </a:solidFill>
                <a:latin typeface="Constantia" panose="02030602050306030303" pitchFamily="18" charset="0"/>
              </a:rPr>
              <a:t>Reconciliation within the Oracles</a:t>
            </a:r>
            <a:endParaRPr lang="en-US" sz="3600" b="1" dirty="0">
              <a:ln w="18415" cmpd="sng">
                <a:solidFill>
                  <a:schemeClr val="accent3"/>
                </a:solidFill>
                <a:prstDash val="solid"/>
              </a:ln>
              <a:solidFill>
                <a:schemeClr val="accent3"/>
              </a:solidFill>
              <a:latin typeface="Constantia" panose="020306020503060303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76400" y="1524000"/>
            <a:ext cx="3124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accent4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His Servant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76400" y="1981200"/>
            <a:ext cx="6781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Arial Narrow" panose="020B0606020202030204" pitchFamily="34" charset="0"/>
              </a:rPr>
              <a:t>Oracles of Consolation and Reconciliation (</a:t>
            </a:r>
            <a:r>
              <a:rPr lang="en-US" sz="2800" b="1" dirty="0" smtClean="0">
                <a:latin typeface="Arial Narrow" panose="020B0606020202030204" pitchFamily="34" charset="0"/>
              </a:rPr>
              <a:t>40.1-66.24</a:t>
            </a:r>
            <a:r>
              <a:rPr lang="en-US" sz="2800" dirty="0" smtClean="0">
                <a:latin typeface="Arial Narrow" panose="020B060602020203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="" val="324566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228600"/>
            <a:ext cx="8686800" cy="6400800"/>
          </a:xfrm>
          <a:prstGeom prst="rect">
            <a:avLst/>
          </a:prstGeom>
          <a:solidFill>
            <a:schemeClr val="bg1"/>
          </a:solidFill>
          <a:ln w="92075" cmpd="dbl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90600" y="914400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n w="18415" cmpd="sng">
                  <a:solidFill>
                    <a:schemeClr val="accent3"/>
                  </a:solidFill>
                  <a:prstDash val="solid"/>
                </a:ln>
                <a:solidFill>
                  <a:schemeClr val="accent3"/>
                </a:solidFill>
                <a:latin typeface="Constantia" panose="02030602050306030303" pitchFamily="18" charset="0"/>
              </a:rPr>
              <a:t>Reconciliation within the Oracles</a:t>
            </a:r>
            <a:endParaRPr lang="en-US" sz="3600" b="1" dirty="0">
              <a:ln w="18415" cmpd="sng">
                <a:solidFill>
                  <a:schemeClr val="accent3"/>
                </a:solidFill>
                <a:prstDash val="solid"/>
              </a:ln>
              <a:solidFill>
                <a:schemeClr val="accent3"/>
              </a:solidFill>
              <a:latin typeface="Constantia" panose="020306020503060303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76400" y="1524000"/>
            <a:ext cx="3124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accent4"/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His Servant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76400" y="1981200"/>
            <a:ext cx="6781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Arial Narrow" panose="020B0606020202030204" pitchFamily="34" charset="0"/>
              </a:rPr>
              <a:t>Oracles of Consolation and Reconciliation (4</a:t>
            </a:r>
            <a:r>
              <a:rPr lang="en-US" sz="2800" b="1" dirty="0" smtClean="0">
                <a:latin typeface="Arial Narrow" panose="020B0606020202030204" pitchFamily="34" charset="0"/>
              </a:rPr>
              <a:t>0.1-66.24</a:t>
            </a:r>
            <a:r>
              <a:rPr lang="en-US" sz="2800" dirty="0" smtClean="0">
                <a:latin typeface="Arial Narrow" panose="020B0606020202030204" pitchFamily="34" charset="0"/>
              </a:rPr>
              <a:t>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05000" y="3429000"/>
            <a:ext cx="266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en-US" sz="4000" b="1" dirty="0">
              <a:solidFill>
                <a:srgbClr val="4E8542"/>
              </a:solidFill>
              <a:latin typeface="Aparajita" panose="020B0604020202020204" pitchFamily="34" charset="0"/>
              <a:cs typeface="Aparajita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76400" y="3875276"/>
            <a:ext cx="6934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Clr>
                <a:srgbClr val="4E8542"/>
              </a:buClr>
              <a:buFont typeface="Arial" panose="020B0604020202020204" pitchFamily="34" charset="0"/>
              <a:buChar char="•"/>
            </a:pPr>
            <a:endParaRPr lang="en-US" sz="2800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2933700" y="3630542"/>
            <a:ext cx="1485899" cy="1758554"/>
          </a:xfrm>
          <a:prstGeom prst="line">
            <a:avLst/>
          </a:prstGeom>
          <a:ln w="508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4724400" y="3630542"/>
            <a:ext cx="1485900" cy="1758554"/>
          </a:xfrm>
          <a:prstGeom prst="line">
            <a:avLst/>
          </a:prstGeom>
          <a:ln w="508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676650" y="3200400"/>
            <a:ext cx="188595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rPr>
              <a:t>Isaiah 53</a:t>
            </a:r>
            <a:endParaRPr lang="en-US" sz="2800" b="1" dirty="0">
              <a:ln w="18415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524000" y="5257800"/>
            <a:ext cx="2743199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en-US" sz="2800" b="1" dirty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rPr>
              <a:t>Isaiah </a:t>
            </a:r>
            <a:r>
              <a:rPr lang="en-US" sz="2800" b="1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rPr>
              <a:t>40-52</a:t>
            </a:r>
            <a:endParaRPr lang="en-US" sz="2800" b="1" dirty="0">
              <a:ln w="18415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724400" y="5257800"/>
            <a:ext cx="27051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en-US" sz="2800" b="1" dirty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rPr>
              <a:t>Isaiah </a:t>
            </a:r>
            <a:r>
              <a:rPr lang="en-US" sz="2800" b="1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rPr>
              <a:t>54-66</a:t>
            </a:r>
            <a:endParaRPr lang="en-US" sz="2800" b="1" dirty="0">
              <a:ln w="18415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87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585855"/>
            <a:ext cx="29718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14400" y="533400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600" b="1" dirty="0" smtClean="0">
                <a:ln w="18415" cmpd="sng">
                  <a:solidFill>
                    <a:srgbClr val="1B587C"/>
                  </a:solidFill>
                  <a:prstDash val="solid"/>
                </a:ln>
                <a:solidFill>
                  <a:srgbClr val="1B587C"/>
                </a:solidFill>
                <a:latin typeface="Constantia" panose="02030602050306030303" pitchFamily="18" charset="0"/>
              </a:rPr>
              <a:t>Isaiah 55.1-13</a:t>
            </a:r>
            <a:endParaRPr lang="en-US" sz="3600" b="1" dirty="0">
              <a:ln w="18415" cmpd="sng">
                <a:solidFill>
                  <a:srgbClr val="1B587C"/>
                </a:solidFill>
                <a:prstDash val="solid"/>
              </a:ln>
              <a:solidFill>
                <a:srgbClr val="1B587C"/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71600" y="1143000"/>
            <a:ext cx="67056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3"/>
              </a:buClr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Arial Narrow" panose="020B0606020202030204" pitchFamily="34" charset="0"/>
              </a:rPr>
              <a:t>God calling for the people’s attention (</a:t>
            </a:r>
            <a:r>
              <a:rPr lang="en-US" sz="2800" b="1" dirty="0" smtClean="0">
                <a:latin typeface="Arial Narrow" panose="020B0606020202030204" pitchFamily="34" charset="0"/>
              </a:rPr>
              <a:t>55.1</a:t>
            </a:r>
            <a:r>
              <a:rPr lang="en-US" sz="2800" dirty="0" smtClean="0">
                <a:latin typeface="Arial Narrow" panose="020B0606020202030204" pitchFamily="34" charset="0"/>
              </a:rPr>
              <a:t>).</a:t>
            </a:r>
          </a:p>
          <a:p>
            <a:pPr>
              <a:buClr>
                <a:schemeClr val="accent3"/>
              </a:buClr>
            </a:pPr>
            <a:endParaRPr lang="en-US" sz="2800" dirty="0" smtClean="0">
              <a:latin typeface="Arial Narrow" panose="020B0606020202030204" pitchFamily="34" charset="0"/>
            </a:endParaRPr>
          </a:p>
          <a:p>
            <a:pPr marL="285750" indent="-285750">
              <a:buClr>
                <a:schemeClr val="accent3"/>
              </a:buClr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Arial Narrow" panose="020B0606020202030204" pitchFamily="34" charset="0"/>
              </a:rPr>
              <a:t>The “thirsty” and “those without money” are invited (</a:t>
            </a:r>
            <a:r>
              <a:rPr lang="en-US" sz="2800" b="1" dirty="0" smtClean="0">
                <a:latin typeface="Arial Narrow" panose="020B0606020202030204" pitchFamily="34" charset="0"/>
              </a:rPr>
              <a:t>55.1</a:t>
            </a:r>
            <a:r>
              <a:rPr lang="en-US" sz="2800" dirty="0" smtClean="0">
                <a:latin typeface="Arial Narrow" panose="020B0606020202030204" pitchFamily="34" charset="0"/>
              </a:rPr>
              <a:t>): </a:t>
            </a:r>
            <a:r>
              <a:rPr lang="en-US" sz="2800" b="1" dirty="0" smtClean="0">
                <a:latin typeface="Arial Narrow" panose="020B0606020202030204" pitchFamily="34" charset="0"/>
              </a:rPr>
              <a:t>Matthew 5.3, 6; Luke 14.16-24</a:t>
            </a:r>
            <a:r>
              <a:rPr lang="en-US" sz="2800" dirty="0" smtClean="0">
                <a:latin typeface="Arial Narrow" panose="020B0606020202030204" pitchFamily="34" charset="0"/>
              </a:rPr>
              <a:t>.</a:t>
            </a:r>
          </a:p>
          <a:p>
            <a:pPr>
              <a:buClr>
                <a:schemeClr val="accent3"/>
              </a:buClr>
            </a:pPr>
            <a:endParaRPr lang="en-US" sz="2800" dirty="0" smtClean="0">
              <a:latin typeface="Arial Narrow" panose="020B0606020202030204" pitchFamily="34" charset="0"/>
            </a:endParaRPr>
          </a:p>
          <a:p>
            <a:pPr marL="285750" indent="-285750">
              <a:buClr>
                <a:schemeClr val="accent3"/>
              </a:buClr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Arial Narrow" panose="020B0606020202030204" pitchFamily="34" charset="0"/>
              </a:rPr>
              <a:t>The offer is a feast of water, wine, and milk (</a:t>
            </a:r>
            <a:r>
              <a:rPr lang="en-US" sz="2800" b="1" dirty="0" smtClean="0">
                <a:latin typeface="Arial Narrow" panose="020B0606020202030204" pitchFamily="34" charset="0"/>
              </a:rPr>
              <a:t>55.1</a:t>
            </a:r>
            <a:r>
              <a:rPr lang="en-US" sz="2800" dirty="0" smtClean="0">
                <a:latin typeface="Arial Narrow" panose="020B0606020202030204" pitchFamily="34" charset="0"/>
              </a:rPr>
              <a:t>): </a:t>
            </a:r>
            <a:r>
              <a:rPr lang="en-US" sz="2800" b="1" dirty="0" smtClean="0">
                <a:latin typeface="Arial Narrow" panose="020B0606020202030204" pitchFamily="34" charset="0"/>
              </a:rPr>
              <a:t>25.6; Luke 13.29; 55.7 </a:t>
            </a:r>
            <a:r>
              <a:rPr lang="en-US" sz="2800" dirty="0" smtClean="0">
                <a:latin typeface="Arial Narrow" panose="020B0606020202030204" pitchFamily="34" charset="0"/>
              </a:rPr>
              <a:t>(</a:t>
            </a:r>
            <a:r>
              <a:rPr lang="en-US" sz="2800" b="1" dirty="0" smtClean="0">
                <a:latin typeface="Arial Narrow" panose="020B0606020202030204" pitchFamily="34" charset="0"/>
              </a:rPr>
              <a:t>55.3</a:t>
            </a:r>
            <a:r>
              <a:rPr lang="en-US" sz="2800" dirty="0" smtClean="0">
                <a:latin typeface="Arial Narrow" panose="020B0606020202030204" pitchFamily="34" charset="0"/>
              </a:rPr>
              <a:t>).</a:t>
            </a:r>
            <a:endParaRPr lang="en-US" sz="28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6504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585855"/>
            <a:ext cx="29718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14400" y="533400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600" b="1" dirty="0" smtClean="0">
                <a:ln w="18415" cmpd="sng">
                  <a:solidFill>
                    <a:srgbClr val="1B587C"/>
                  </a:solidFill>
                  <a:prstDash val="solid"/>
                </a:ln>
                <a:solidFill>
                  <a:srgbClr val="1B587C"/>
                </a:solidFill>
                <a:latin typeface="Constantia" panose="02030602050306030303" pitchFamily="18" charset="0"/>
              </a:rPr>
              <a:t>Isaiah 55.1-13</a:t>
            </a:r>
            <a:endParaRPr lang="en-US" sz="3600" b="1" dirty="0">
              <a:ln w="18415" cmpd="sng">
                <a:solidFill>
                  <a:srgbClr val="1B587C"/>
                </a:solidFill>
                <a:prstDash val="solid"/>
              </a:ln>
              <a:solidFill>
                <a:srgbClr val="1B587C"/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71600" y="1143000"/>
            <a:ext cx="6858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3"/>
              </a:buClr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Arial Narrow" panose="020B0606020202030204" pitchFamily="34" charset="0"/>
              </a:rPr>
              <a:t>How do you buy without money? (</a:t>
            </a:r>
            <a:r>
              <a:rPr lang="en-US" sz="2800" b="1" dirty="0" smtClean="0">
                <a:latin typeface="Arial Narrow" panose="020B0606020202030204" pitchFamily="34" charset="0"/>
              </a:rPr>
              <a:t>I Peter 1.18-19</a:t>
            </a:r>
            <a:r>
              <a:rPr lang="en-US" sz="2800" dirty="0" smtClean="0">
                <a:latin typeface="Arial Narrow" panose="020B0606020202030204" pitchFamily="34" charset="0"/>
              </a:rPr>
              <a:t>)</a:t>
            </a:r>
          </a:p>
          <a:p>
            <a:pPr>
              <a:buClr>
                <a:schemeClr val="accent3"/>
              </a:buClr>
            </a:pPr>
            <a:endParaRPr lang="en-US" sz="2800" dirty="0" smtClean="0">
              <a:latin typeface="Arial Narrow" panose="020B0606020202030204" pitchFamily="34" charset="0"/>
            </a:endParaRPr>
          </a:p>
          <a:p>
            <a:pPr marL="285750" indent="-285750">
              <a:buClr>
                <a:schemeClr val="accent3"/>
              </a:buClr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Arial Narrow" panose="020B0606020202030204" pitchFamily="34" charset="0"/>
              </a:rPr>
              <a:t>King David and God’s Faithfulness: </a:t>
            </a:r>
            <a:r>
              <a:rPr lang="en-US" sz="2800" b="1" dirty="0" smtClean="0">
                <a:latin typeface="Arial Narrow" panose="020B0606020202030204" pitchFamily="34" charset="0"/>
              </a:rPr>
              <a:t>55.3; II Samuel 7.12-13; Acts 13.34; 55.11</a:t>
            </a:r>
            <a:r>
              <a:rPr lang="en-US" sz="2800" dirty="0" smtClean="0">
                <a:latin typeface="Arial Narrow" panose="020B0606020202030204" pitchFamily="34" charset="0"/>
              </a:rPr>
              <a:t>.</a:t>
            </a:r>
          </a:p>
          <a:p>
            <a:pPr>
              <a:buClr>
                <a:schemeClr val="accent3"/>
              </a:buClr>
            </a:pPr>
            <a:endParaRPr lang="en-US" sz="2800" dirty="0" smtClean="0">
              <a:latin typeface="Arial Narrow" panose="020B0606020202030204" pitchFamily="34" charset="0"/>
            </a:endParaRPr>
          </a:p>
          <a:p>
            <a:pPr marL="285750" indent="-285750">
              <a:buClr>
                <a:schemeClr val="accent3"/>
              </a:buClr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Arial Narrow" panose="020B0606020202030204" pitchFamily="34" charset="0"/>
              </a:rPr>
              <a:t>Why do you spend money for what is not bread? (</a:t>
            </a:r>
            <a:r>
              <a:rPr lang="en-US" sz="2800" b="1" dirty="0" smtClean="0">
                <a:latin typeface="Arial Narrow" panose="020B0606020202030204" pitchFamily="34" charset="0"/>
              </a:rPr>
              <a:t>55.2</a:t>
            </a:r>
            <a:r>
              <a:rPr lang="en-US" sz="2800" dirty="0" smtClean="0">
                <a:latin typeface="Arial Narrow" panose="020B0606020202030204" pitchFamily="34" charset="0"/>
              </a:rPr>
              <a:t>): </a:t>
            </a:r>
            <a:r>
              <a:rPr lang="en-US" sz="2800" b="1" dirty="0" smtClean="0">
                <a:latin typeface="Arial Narrow" panose="020B0606020202030204" pitchFamily="34" charset="0"/>
              </a:rPr>
              <a:t>Luke 16.1-13 </a:t>
            </a:r>
            <a:r>
              <a:rPr lang="en-US" sz="2800" dirty="0" smtClean="0">
                <a:latin typeface="Arial Narrow" panose="020B0606020202030204" pitchFamily="34" charset="0"/>
              </a:rPr>
              <a:t>(</a:t>
            </a:r>
            <a:r>
              <a:rPr lang="en-US" sz="2800" b="1" dirty="0" smtClean="0">
                <a:latin typeface="Arial Narrow" panose="020B0606020202030204" pitchFamily="34" charset="0"/>
              </a:rPr>
              <a:t>16.8c</a:t>
            </a:r>
            <a:r>
              <a:rPr lang="en-US" sz="2800" dirty="0" smtClean="0">
                <a:latin typeface="Arial Narrow" panose="020B0606020202030204" pitchFamily="34" charset="0"/>
              </a:rPr>
              <a:t>).</a:t>
            </a:r>
            <a:endParaRPr lang="en-US" sz="28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5077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585855"/>
            <a:ext cx="29718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14400" y="533400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600" b="1" dirty="0" smtClean="0">
                <a:ln w="18415" cmpd="sng">
                  <a:solidFill>
                    <a:srgbClr val="1B587C"/>
                  </a:solidFill>
                  <a:prstDash val="solid"/>
                </a:ln>
                <a:solidFill>
                  <a:srgbClr val="1B587C"/>
                </a:solidFill>
                <a:latin typeface="Constantia" panose="02030602050306030303" pitchFamily="18" charset="0"/>
              </a:rPr>
              <a:t>Isaiah 55.1-13</a:t>
            </a:r>
            <a:endParaRPr lang="en-US" sz="3600" b="1" dirty="0">
              <a:ln w="18415" cmpd="sng">
                <a:solidFill>
                  <a:srgbClr val="1B587C"/>
                </a:solidFill>
                <a:prstDash val="solid"/>
              </a:ln>
              <a:solidFill>
                <a:srgbClr val="1B587C"/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71600" y="1143000"/>
            <a:ext cx="6858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3"/>
              </a:buClr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Arial Narrow" panose="020B0606020202030204" pitchFamily="34" charset="0"/>
              </a:rPr>
              <a:t>Seek the Lord while He may still be found (</a:t>
            </a:r>
            <a:r>
              <a:rPr lang="en-US" sz="2800" b="1" dirty="0" smtClean="0">
                <a:latin typeface="Arial Narrow" panose="020B0606020202030204" pitchFamily="34" charset="0"/>
              </a:rPr>
              <a:t>55.6</a:t>
            </a:r>
            <a:r>
              <a:rPr lang="en-US" sz="2800" dirty="0" smtClean="0">
                <a:latin typeface="Arial Narrow" panose="020B0606020202030204" pitchFamily="34" charset="0"/>
              </a:rPr>
              <a:t>)!</a:t>
            </a:r>
          </a:p>
          <a:p>
            <a:pPr>
              <a:buClr>
                <a:schemeClr val="accent3"/>
              </a:buClr>
            </a:pPr>
            <a:endParaRPr lang="en-US" sz="2800" dirty="0" smtClean="0">
              <a:latin typeface="Arial Narrow" panose="020B0606020202030204" pitchFamily="34" charset="0"/>
            </a:endParaRPr>
          </a:p>
          <a:p>
            <a:pPr marL="285750" indent="-285750">
              <a:buClr>
                <a:schemeClr val="accent3"/>
              </a:buClr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Arial Narrow" panose="020B0606020202030204" pitchFamily="34" charset="0"/>
              </a:rPr>
              <a:t>Your joy is Him and His gift of pardon let no one or thing steal it from you: </a:t>
            </a:r>
            <a:r>
              <a:rPr lang="en-US" sz="2800" b="1" dirty="0" smtClean="0">
                <a:latin typeface="Arial Narrow" panose="020B0606020202030204" pitchFamily="34" charset="0"/>
              </a:rPr>
              <a:t>Psalm 119.111</a:t>
            </a:r>
            <a:r>
              <a:rPr lang="en-US" sz="2800" dirty="0" smtClean="0">
                <a:latin typeface="Arial Narrow" panose="020B0606020202030204" pitchFamily="34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xmlns="" val="2386735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1128</TotalTime>
  <Words>227</Words>
  <Application>Microsoft Office PowerPoint</Application>
  <PresentationFormat>On-screen Show (4:3)</PresentationFormat>
  <Paragraphs>38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Constantia</vt:lpstr>
      <vt:lpstr>Aparajita</vt:lpstr>
      <vt:lpstr>Arial Narrow</vt:lpstr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</dc:creator>
  <cp:lastModifiedBy>church</cp:lastModifiedBy>
  <cp:revision>10</cp:revision>
  <dcterms:created xsi:type="dcterms:W3CDTF">2016-01-29T02:03:29Z</dcterms:created>
  <dcterms:modified xsi:type="dcterms:W3CDTF">2016-01-31T14:53:09Z</dcterms:modified>
</cp:coreProperties>
</file>