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fntdata" ContentType="application/x-fontdata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embedTrueTypeFonts="1" saveSubsetFonts="1">
  <p:sldMasterIdLst>
    <p:sldMasterId id="2147483648" r:id="rId1"/>
  </p:sldMasterIdLst>
  <p:sldIdLst>
    <p:sldId id="257" r:id="rId2"/>
    <p:sldId id="258" r:id="rId3"/>
    <p:sldId id="259" r:id="rId4"/>
    <p:sldId id="260" r:id="rId5"/>
    <p:sldId id="261" r:id="rId6"/>
  </p:sldIdLst>
  <p:sldSz cx="9144000" cy="5143500" type="screen16x9"/>
  <p:notesSz cx="6858000" cy="9144000"/>
  <p:embeddedFontLst>
    <p:embeddedFont>
      <p:font typeface="Calibri" panose="020F0502020204030204" pitchFamily="34" charset="0"/>
      <p:regular r:id="rId7"/>
      <p:bold r:id="rId8"/>
      <p:italic r:id="rId9"/>
      <p:boldItalic r:id="rId10"/>
    </p:embeddedFont>
    <p:embeddedFont>
      <p:font typeface="Aharoni" panose="02010803020104030203" pitchFamily="2" charset="-79"/>
      <p:bold r:id="rId11"/>
    </p:embeddedFont>
    <p:embeddedFont>
      <p:font typeface="Arial Narrow" panose="020B0606020202030204" pitchFamily="34" charset="0"/>
      <p:regular r:id="rId12"/>
      <p:bold r:id="rId13"/>
      <p:italic r:id="rId14"/>
      <p:boldItalic r:id="rId15"/>
    </p:embeddedFont>
  </p:embeddedFont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23E1A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338" autoAdjust="0"/>
    <p:restoredTop sz="94660"/>
  </p:normalViewPr>
  <p:slideViewPr>
    <p:cSldViewPr>
      <p:cViewPr varScale="1">
        <p:scale>
          <a:sx n="86" d="100"/>
          <a:sy n="86" d="100"/>
        </p:scale>
        <p:origin x="96" y="138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font" Target="fonts/font2.fntdata"/><Relationship Id="rId13" Type="http://schemas.openxmlformats.org/officeDocument/2006/relationships/font" Target="fonts/font7.fntdata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font" Target="fonts/font1.fntdata"/><Relationship Id="rId12" Type="http://schemas.openxmlformats.org/officeDocument/2006/relationships/font" Target="fonts/font6.fntdata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20" Type="http://schemas.microsoft.com/office/2015/10/relationships/revisionInfo" Target="revisionInfo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font" Target="fonts/font5.fntdata"/><Relationship Id="rId5" Type="http://schemas.openxmlformats.org/officeDocument/2006/relationships/slide" Target="slides/slide4.xml"/><Relationship Id="rId15" Type="http://schemas.openxmlformats.org/officeDocument/2006/relationships/font" Target="fonts/font9.fntdata"/><Relationship Id="rId10" Type="http://schemas.openxmlformats.org/officeDocument/2006/relationships/font" Target="fonts/font4.fntdata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font" Target="fonts/font3.fntdata"/><Relationship Id="rId14" Type="http://schemas.openxmlformats.org/officeDocument/2006/relationships/font" Target="fonts/font8.fntdata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DEFD57-2142-46D4-864C-8FCF7C302D31}" type="datetimeFigureOut">
              <a:rPr lang="en-US" smtClean="0"/>
              <a:t>6/12/2017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769F4E-1549-4E7C-AB20-F3F3453EE0E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94663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DEFD57-2142-46D4-864C-8FCF7C302D31}" type="datetimeFigureOut">
              <a:rPr lang="en-US" smtClean="0"/>
              <a:t>6/12/2017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769F4E-1549-4E7C-AB20-F3F3453EE0E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077793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54781"/>
            <a:ext cx="2057400" cy="329088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54781"/>
            <a:ext cx="6019800" cy="329088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DEFD57-2142-46D4-864C-8FCF7C302D31}" type="datetimeFigureOut">
              <a:rPr lang="en-US" smtClean="0"/>
              <a:t>6/12/2017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769F4E-1549-4E7C-AB20-F3F3453EE0E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5192838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DEFD57-2142-46D4-864C-8FCF7C302D31}" type="datetimeFigureOut">
              <a:rPr lang="en-US" smtClean="0"/>
              <a:t>6/12/2017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769F4E-1549-4E7C-AB20-F3F3453EE0E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432951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DEFD57-2142-46D4-864C-8FCF7C302D31}" type="datetimeFigureOut">
              <a:rPr lang="en-US" smtClean="0"/>
              <a:t>6/12/2017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769F4E-1549-4E7C-AB20-F3F3453EE0E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601720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900113"/>
            <a:ext cx="4038600" cy="254555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900113"/>
            <a:ext cx="4038600" cy="254555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DEFD57-2142-46D4-864C-8FCF7C302D31}" type="datetimeFigureOut">
              <a:rPr lang="en-US" smtClean="0"/>
              <a:t>6/12/2017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769F4E-1549-4E7C-AB20-F3F3453EE0E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222018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DEFD57-2142-46D4-864C-8FCF7C302D31}" type="datetimeFigureOut">
              <a:rPr lang="en-US" smtClean="0"/>
              <a:t>6/12/2017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769F4E-1549-4E7C-AB20-F3F3453EE0E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175854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DEFD57-2142-46D4-864C-8FCF7C302D31}" type="datetimeFigureOut">
              <a:rPr lang="en-US" smtClean="0"/>
              <a:t>6/12/2017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769F4E-1549-4E7C-AB20-F3F3453EE0E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78593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DEFD57-2142-46D4-864C-8FCF7C302D31}" type="datetimeFigureOut">
              <a:rPr lang="en-US" smtClean="0"/>
              <a:t>6/12/2017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769F4E-1549-4E7C-AB20-F3F3453EE0E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028142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DEFD57-2142-46D4-864C-8FCF7C302D31}" type="datetimeFigureOut">
              <a:rPr lang="en-US" smtClean="0"/>
              <a:t>6/12/2017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769F4E-1549-4E7C-AB20-F3F3453EE0E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645784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DEFD57-2142-46D4-864C-8FCF7C302D31}" type="datetimeFigureOut">
              <a:rPr lang="en-US" smtClean="0"/>
              <a:t>6/12/2017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769F4E-1549-4E7C-AB20-F3F3453EE0E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730233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2DEFD57-2142-46D4-864C-8FCF7C302D31}" type="datetimeFigureOut">
              <a:rPr lang="en-US" smtClean="0"/>
              <a:t>6/12/2017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7769F4E-1549-4E7C-AB20-F3F3453EE0E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119789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323E1A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lowchart: Process 1"/>
          <p:cNvSpPr/>
          <p:nvPr/>
        </p:nvSpPr>
        <p:spPr>
          <a:xfrm>
            <a:off x="332509" y="848591"/>
            <a:ext cx="8534400" cy="4038600"/>
          </a:xfrm>
          <a:prstGeom prst="flowChartProcess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/>
          <p:cNvSpPr txBox="1"/>
          <p:nvPr/>
        </p:nvSpPr>
        <p:spPr>
          <a:xfrm>
            <a:off x="0" y="81975"/>
            <a:ext cx="9144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b="1" dirty="0">
                <a:ln w="18415" cmpd="sng">
                  <a:solidFill>
                    <a:schemeClr val="accent3">
                      <a:lumMod val="60000"/>
                      <a:lumOff val="40000"/>
                    </a:schemeClr>
                  </a:solidFill>
                  <a:prstDash val="solid"/>
                </a:ln>
                <a:solidFill>
                  <a:schemeClr val="accent3">
                    <a:lumMod val="60000"/>
                    <a:lumOff val="40000"/>
                  </a:schemeClr>
                </a:solidFill>
                <a:latin typeface="Aharoni" panose="02010803020104030203" pitchFamily="2" charset="-79"/>
                <a:cs typeface="Aharoni" panose="02010803020104030203" pitchFamily="2" charset="-79"/>
              </a:rPr>
              <a:t>MORE THOUGHTS ON WORSHIP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457200" y="971550"/>
            <a:ext cx="64008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b="1" dirty="0">
                <a:solidFill>
                  <a:schemeClr val="accent1">
                    <a:lumMod val="50000"/>
                  </a:schemeClr>
                </a:solidFill>
              </a:rPr>
              <a:t>Peace-Peace: </a:t>
            </a:r>
            <a:r>
              <a:rPr lang="en-US" sz="2800" b="1" dirty="0">
                <a:solidFill>
                  <a:schemeClr val="accent3">
                    <a:lumMod val="50000"/>
                  </a:schemeClr>
                </a:solidFill>
              </a:rPr>
              <a:t>Jeremiah 6.9-15, 16-21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914400" y="1504950"/>
            <a:ext cx="7391400" cy="276998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Clr>
                <a:schemeClr val="accent3">
                  <a:lumMod val="50000"/>
                </a:schemeClr>
              </a:buClr>
              <a:buFont typeface="Arial" panose="020B0604020202020204" pitchFamily="34" charset="0"/>
              <a:buChar char="•"/>
            </a:pPr>
            <a:r>
              <a:rPr lang="en-US" sz="2400" b="1" dirty="0">
                <a:latin typeface="Arial Narrow" panose="020B0606020202030204" pitchFamily="34" charset="0"/>
              </a:rPr>
              <a:t>6.9-10 </a:t>
            </a:r>
            <a:r>
              <a:rPr lang="en-US" sz="2400" dirty="0">
                <a:latin typeface="Arial Narrow" panose="020B0606020202030204" pitchFamily="34" charset="0"/>
              </a:rPr>
              <a:t>and “scouring the landscape.”</a:t>
            </a:r>
          </a:p>
          <a:p>
            <a:pPr>
              <a:buClr>
                <a:schemeClr val="accent3">
                  <a:lumMod val="50000"/>
                </a:schemeClr>
              </a:buClr>
            </a:pPr>
            <a:endParaRPr lang="en-US" sz="700" dirty="0">
              <a:latin typeface="Arial Narrow" panose="020B0606020202030204" pitchFamily="34" charset="0"/>
            </a:endParaRPr>
          </a:p>
          <a:p>
            <a:pPr marL="285750" indent="-285750">
              <a:buClr>
                <a:schemeClr val="accent3">
                  <a:lumMod val="50000"/>
                </a:schemeClr>
              </a:buClr>
              <a:buFont typeface="Arial" panose="020B0604020202020204" pitchFamily="34" charset="0"/>
              <a:buChar char="•"/>
            </a:pPr>
            <a:r>
              <a:rPr lang="en-US" sz="2400" dirty="0">
                <a:latin typeface="Arial Narrow" panose="020B0606020202030204" pitchFamily="34" charset="0"/>
              </a:rPr>
              <a:t>Superficially</a:t>
            </a:r>
            <a:r>
              <a:rPr lang="en-US" sz="2400" b="1" dirty="0">
                <a:latin typeface="Arial Narrow" panose="020B0606020202030204" pitchFamily="34" charset="0"/>
              </a:rPr>
              <a:t> (NASB);</a:t>
            </a:r>
            <a:r>
              <a:rPr lang="en-US" sz="2400" dirty="0">
                <a:latin typeface="Arial Narrow" panose="020B0606020202030204" pitchFamily="34" charset="0"/>
              </a:rPr>
              <a:t> Lightly </a:t>
            </a:r>
            <a:r>
              <a:rPr lang="en-US" sz="2400" b="1" dirty="0">
                <a:latin typeface="Arial Narrow" panose="020B0606020202030204" pitchFamily="34" charset="0"/>
              </a:rPr>
              <a:t>(ESV); </a:t>
            </a:r>
            <a:r>
              <a:rPr lang="en-US" sz="2400" dirty="0">
                <a:latin typeface="Arial Narrow" panose="020B0606020202030204" pitchFamily="34" charset="0"/>
              </a:rPr>
              <a:t>As Though It Were Not Serious </a:t>
            </a:r>
            <a:r>
              <a:rPr lang="en-US" sz="2400" b="1" dirty="0">
                <a:latin typeface="Arial Narrow" panose="020B0606020202030204" pitchFamily="34" charset="0"/>
              </a:rPr>
              <a:t>(NIV); </a:t>
            </a:r>
            <a:r>
              <a:rPr lang="en-US" sz="2400" dirty="0">
                <a:latin typeface="Arial Narrow" panose="020B0606020202030204" pitchFamily="34" charset="0"/>
              </a:rPr>
              <a:t>Carelessly</a:t>
            </a:r>
            <a:r>
              <a:rPr lang="en-US" sz="2400" b="1" dirty="0">
                <a:latin typeface="Arial Narrow" panose="020B0606020202030204" pitchFamily="34" charset="0"/>
              </a:rPr>
              <a:t> (NRSV); </a:t>
            </a:r>
            <a:r>
              <a:rPr lang="en-US" sz="2400" dirty="0">
                <a:latin typeface="Arial Narrow" panose="020B0606020202030204" pitchFamily="34" charset="0"/>
              </a:rPr>
              <a:t>Slightly</a:t>
            </a:r>
            <a:r>
              <a:rPr lang="en-US" sz="2400" b="1" dirty="0">
                <a:latin typeface="Arial Narrow" panose="020B0606020202030204" pitchFamily="34" charset="0"/>
              </a:rPr>
              <a:t> (KJV)</a:t>
            </a:r>
          </a:p>
          <a:p>
            <a:pPr>
              <a:buClr>
                <a:schemeClr val="accent3">
                  <a:lumMod val="50000"/>
                </a:schemeClr>
              </a:buClr>
            </a:pPr>
            <a:endParaRPr lang="en-US" sz="700" b="1" dirty="0">
              <a:latin typeface="Arial Narrow" panose="020B0606020202030204" pitchFamily="34" charset="0"/>
            </a:endParaRPr>
          </a:p>
          <a:p>
            <a:pPr marL="285750" indent="-285750">
              <a:buClr>
                <a:schemeClr val="accent3">
                  <a:lumMod val="50000"/>
                </a:schemeClr>
              </a:buClr>
              <a:buFont typeface="Arial" panose="020B0604020202020204" pitchFamily="34" charset="0"/>
              <a:buChar char="•"/>
            </a:pPr>
            <a:r>
              <a:rPr lang="en-US" sz="2400" dirty="0">
                <a:latin typeface="Arial Narrow" panose="020B0606020202030204" pitchFamily="34" charset="0"/>
              </a:rPr>
              <a:t>“…on the surface…”</a:t>
            </a:r>
          </a:p>
          <a:p>
            <a:pPr>
              <a:buClr>
                <a:schemeClr val="accent3">
                  <a:lumMod val="50000"/>
                </a:schemeClr>
              </a:buClr>
            </a:pPr>
            <a:endParaRPr lang="en-US" sz="700" dirty="0">
              <a:latin typeface="Arial Narrow" panose="020B0606020202030204" pitchFamily="34" charset="0"/>
            </a:endParaRPr>
          </a:p>
          <a:p>
            <a:pPr marL="285750" indent="-285750">
              <a:buClr>
                <a:schemeClr val="accent3">
                  <a:lumMod val="50000"/>
                </a:schemeClr>
              </a:buClr>
              <a:buFont typeface="Arial" panose="020B0604020202020204" pitchFamily="34" charset="0"/>
              <a:buChar char="•"/>
            </a:pPr>
            <a:r>
              <a:rPr lang="en-US" sz="2400" dirty="0">
                <a:latin typeface="Arial Narrow" panose="020B0606020202030204" pitchFamily="34" charset="0"/>
              </a:rPr>
              <a:t>The solution is </a:t>
            </a:r>
            <a:r>
              <a:rPr lang="en-US" sz="2400" b="1" dirty="0">
                <a:latin typeface="Arial Narrow" panose="020B0606020202030204" pitchFamily="34" charset="0"/>
              </a:rPr>
              <a:t>6.16-17.</a:t>
            </a:r>
          </a:p>
          <a:p>
            <a:pPr>
              <a:buClr>
                <a:schemeClr val="accent3">
                  <a:lumMod val="50000"/>
                </a:schemeClr>
              </a:buClr>
            </a:pPr>
            <a:endParaRPr lang="en-US" sz="700" b="1" dirty="0">
              <a:latin typeface="Arial Narrow" panose="020B0606020202030204" pitchFamily="34" charset="0"/>
            </a:endParaRPr>
          </a:p>
          <a:p>
            <a:pPr marL="285750" indent="-285750">
              <a:buClr>
                <a:schemeClr val="accent3">
                  <a:lumMod val="50000"/>
                </a:schemeClr>
              </a:buClr>
              <a:buFont typeface="Arial" panose="020B0604020202020204" pitchFamily="34" charset="0"/>
              <a:buChar char="•"/>
            </a:pPr>
            <a:r>
              <a:rPr lang="en-US" sz="2400" b="1" dirty="0">
                <a:latin typeface="Arial Narrow" panose="020B0606020202030204" pitchFamily="34" charset="0"/>
              </a:rPr>
              <a:t>II Timothy 4.3-4; I Kings 22.13-18</a:t>
            </a:r>
          </a:p>
        </p:txBody>
      </p:sp>
    </p:spTree>
    <p:extLst>
      <p:ext uri="{BB962C8B-B14F-4D97-AF65-F5344CB8AC3E}">
        <p14:creationId xmlns:p14="http://schemas.microsoft.com/office/powerpoint/2010/main" val="69685246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323E1A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lowchart: Process 1"/>
          <p:cNvSpPr/>
          <p:nvPr/>
        </p:nvSpPr>
        <p:spPr>
          <a:xfrm>
            <a:off x="332509" y="848591"/>
            <a:ext cx="8534400" cy="4038600"/>
          </a:xfrm>
          <a:prstGeom prst="flowChartProcess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/>
          <p:cNvSpPr txBox="1"/>
          <p:nvPr/>
        </p:nvSpPr>
        <p:spPr>
          <a:xfrm>
            <a:off x="0" y="81975"/>
            <a:ext cx="9144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b="1" dirty="0">
                <a:ln w="18415" cmpd="sng">
                  <a:solidFill>
                    <a:schemeClr val="accent3">
                      <a:lumMod val="60000"/>
                      <a:lumOff val="40000"/>
                    </a:schemeClr>
                  </a:solidFill>
                  <a:prstDash val="solid"/>
                </a:ln>
                <a:solidFill>
                  <a:schemeClr val="accent3">
                    <a:lumMod val="60000"/>
                    <a:lumOff val="40000"/>
                  </a:schemeClr>
                </a:solidFill>
                <a:latin typeface="Aharoni" panose="02010803020104030203" pitchFamily="2" charset="-79"/>
                <a:cs typeface="Aharoni" panose="02010803020104030203" pitchFamily="2" charset="-79"/>
              </a:rPr>
              <a:t>MORE THOUGHTS ON WORSHIP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457200" y="971550"/>
            <a:ext cx="64008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b="1" dirty="0">
                <a:solidFill>
                  <a:schemeClr val="accent1">
                    <a:lumMod val="50000"/>
                  </a:schemeClr>
                </a:solidFill>
              </a:rPr>
              <a:t>Emotion Is King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914400" y="1504950"/>
            <a:ext cx="7391400" cy="273921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Clr>
                <a:schemeClr val="accent3">
                  <a:lumMod val="50000"/>
                </a:schemeClr>
              </a:buClr>
              <a:buFont typeface="Arial" panose="020B0604020202020204" pitchFamily="34" charset="0"/>
              <a:buChar char="•"/>
            </a:pPr>
            <a:r>
              <a:rPr lang="en-US" sz="2400" dirty="0">
                <a:latin typeface="Arial Narrow" panose="020B0606020202030204" pitchFamily="34" charset="0"/>
              </a:rPr>
              <a:t>Pattern of the NT: </a:t>
            </a:r>
          </a:p>
          <a:p>
            <a:pPr>
              <a:buClr>
                <a:schemeClr val="accent3">
                  <a:lumMod val="50000"/>
                </a:schemeClr>
              </a:buClr>
            </a:pPr>
            <a:r>
              <a:rPr lang="en-US" sz="2400" b="1" dirty="0">
                <a:latin typeface="Arial Narrow" panose="020B0606020202030204" pitchFamily="34" charset="0"/>
              </a:rPr>
              <a:t>           Preaching/Teaching </a:t>
            </a:r>
            <a:r>
              <a:rPr lang="en-US" sz="2400" b="1" dirty="0">
                <a:latin typeface="Arial Narrow" panose="020B0606020202030204" pitchFamily="34" charset="0"/>
                <a:sym typeface="Wingdings" panose="05000000000000000000" pitchFamily="2" charset="2"/>
              </a:rPr>
              <a:t> Hearing  Faith  Emotion</a:t>
            </a:r>
            <a:endParaRPr lang="en-US" sz="2400" dirty="0">
              <a:latin typeface="Arial Narrow" panose="020B0606020202030204" pitchFamily="34" charset="0"/>
            </a:endParaRPr>
          </a:p>
          <a:p>
            <a:pPr>
              <a:buClr>
                <a:schemeClr val="accent3">
                  <a:lumMod val="50000"/>
                </a:schemeClr>
              </a:buClr>
            </a:pPr>
            <a:endParaRPr lang="en-US" sz="700" dirty="0">
              <a:latin typeface="Arial Narrow" panose="020B0606020202030204" pitchFamily="34" charset="0"/>
            </a:endParaRPr>
          </a:p>
          <a:p>
            <a:pPr marL="285750" indent="-285750">
              <a:buClr>
                <a:schemeClr val="accent3">
                  <a:lumMod val="50000"/>
                </a:schemeClr>
              </a:buClr>
              <a:buFont typeface="Arial" panose="020B0604020202020204" pitchFamily="34" charset="0"/>
              <a:buChar char="•"/>
            </a:pPr>
            <a:r>
              <a:rPr lang="en-US" sz="2400" b="1" dirty="0">
                <a:latin typeface="Arial Narrow" panose="020B0606020202030204" pitchFamily="34" charset="0"/>
              </a:rPr>
              <a:t>Acts 2.37; 11.48-49; 17.1-9 (I Thessalonians 1.2-4)</a:t>
            </a:r>
          </a:p>
          <a:p>
            <a:pPr>
              <a:buClr>
                <a:schemeClr val="accent3">
                  <a:lumMod val="50000"/>
                </a:schemeClr>
              </a:buClr>
            </a:pPr>
            <a:endParaRPr lang="en-US" sz="700" b="1" dirty="0">
              <a:latin typeface="Arial Narrow" panose="020B0606020202030204" pitchFamily="34" charset="0"/>
            </a:endParaRPr>
          </a:p>
          <a:p>
            <a:pPr marL="285750" indent="-285750">
              <a:buClr>
                <a:schemeClr val="accent3">
                  <a:lumMod val="50000"/>
                </a:schemeClr>
              </a:buClr>
              <a:buFont typeface="Arial" panose="020B0604020202020204" pitchFamily="34" charset="0"/>
              <a:buChar char="•"/>
            </a:pPr>
            <a:r>
              <a:rPr lang="en-US" sz="2400" dirty="0">
                <a:latin typeface="Arial Narrow" panose="020B0606020202030204" pitchFamily="34" charset="0"/>
              </a:rPr>
              <a:t>Strong emotion exhibits itself differently in different people.</a:t>
            </a:r>
          </a:p>
          <a:p>
            <a:pPr>
              <a:buClr>
                <a:schemeClr val="accent3">
                  <a:lumMod val="50000"/>
                </a:schemeClr>
              </a:buClr>
            </a:pPr>
            <a:endParaRPr lang="en-US" sz="700" dirty="0">
              <a:latin typeface="Arial Narrow" panose="020B0606020202030204" pitchFamily="34" charset="0"/>
            </a:endParaRPr>
          </a:p>
          <a:p>
            <a:pPr marL="285750" indent="-285750">
              <a:buClr>
                <a:schemeClr val="accent3">
                  <a:lumMod val="50000"/>
                </a:schemeClr>
              </a:buClr>
              <a:buFont typeface="Arial" panose="020B0604020202020204" pitchFamily="34" charset="0"/>
              <a:buChar char="•"/>
            </a:pPr>
            <a:r>
              <a:rPr lang="en-US" sz="2400" dirty="0">
                <a:latin typeface="Arial Narrow" panose="020B0606020202030204" pitchFamily="34" charset="0"/>
              </a:rPr>
              <a:t>Emotion must have its proper outlet: </a:t>
            </a:r>
            <a:r>
              <a:rPr lang="en-US" sz="2400" b="1" dirty="0">
                <a:latin typeface="Arial Narrow" panose="020B0606020202030204" pitchFamily="34" charset="0"/>
              </a:rPr>
              <a:t>II Corinthians 7.10-11</a:t>
            </a:r>
            <a:r>
              <a:rPr lang="en-US" sz="2400" dirty="0">
                <a:latin typeface="Arial Narrow" panose="020B0606020202030204" pitchFamily="34" charset="0"/>
              </a:rPr>
              <a:t>.</a:t>
            </a:r>
            <a:endParaRPr lang="en-US" sz="2400" b="1" dirty="0">
              <a:latin typeface="Arial Narrow" panose="020B0606020202030204" pitchFamily="34" charset="0"/>
            </a:endParaRPr>
          </a:p>
          <a:p>
            <a:pPr>
              <a:buClr>
                <a:schemeClr val="accent3">
                  <a:lumMod val="50000"/>
                </a:schemeClr>
              </a:buClr>
            </a:pPr>
            <a:endParaRPr lang="en-US" sz="700" b="1" dirty="0">
              <a:latin typeface="Arial Narrow" panose="020B0606020202030204" pitchFamily="34" charset="0"/>
            </a:endParaRPr>
          </a:p>
          <a:p>
            <a:pPr marL="285750" indent="-285750">
              <a:buClr>
                <a:schemeClr val="accent3">
                  <a:lumMod val="50000"/>
                </a:schemeClr>
              </a:buClr>
              <a:buFont typeface="Arial" panose="020B0604020202020204" pitchFamily="34" charset="0"/>
              <a:buChar char="•"/>
            </a:pPr>
            <a:r>
              <a:rPr lang="en-US" sz="2400" dirty="0">
                <a:latin typeface="Arial Narrow" panose="020B0606020202030204" pitchFamily="34" charset="0"/>
              </a:rPr>
              <a:t>Emotion is a fickle/shaky foundation: </a:t>
            </a:r>
            <a:r>
              <a:rPr lang="en-US" sz="2400" b="1" dirty="0">
                <a:latin typeface="Arial Narrow" panose="020B0606020202030204" pitchFamily="34" charset="0"/>
              </a:rPr>
              <a:t>I Kings 18.39, 19.14.</a:t>
            </a:r>
          </a:p>
        </p:txBody>
      </p:sp>
    </p:spTree>
    <p:extLst>
      <p:ext uri="{BB962C8B-B14F-4D97-AF65-F5344CB8AC3E}">
        <p14:creationId xmlns:p14="http://schemas.microsoft.com/office/powerpoint/2010/main" val="331655303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323E1A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lowchart: Process 1"/>
          <p:cNvSpPr/>
          <p:nvPr/>
        </p:nvSpPr>
        <p:spPr>
          <a:xfrm>
            <a:off x="332509" y="848591"/>
            <a:ext cx="8534400" cy="4038600"/>
          </a:xfrm>
          <a:prstGeom prst="flowChartProcess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/>
          <p:cNvSpPr txBox="1"/>
          <p:nvPr/>
        </p:nvSpPr>
        <p:spPr>
          <a:xfrm>
            <a:off x="0" y="81975"/>
            <a:ext cx="9144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b="1" dirty="0">
                <a:ln w="18415" cmpd="sng">
                  <a:solidFill>
                    <a:schemeClr val="accent3">
                      <a:lumMod val="60000"/>
                      <a:lumOff val="40000"/>
                    </a:schemeClr>
                  </a:solidFill>
                  <a:prstDash val="solid"/>
                </a:ln>
                <a:solidFill>
                  <a:schemeClr val="accent3">
                    <a:lumMod val="60000"/>
                    <a:lumOff val="40000"/>
                  </a:schemeClr>
                </a:solidFill>
                <a:latin typeface="Aharoni" panose="02010803020104030203" pitchFamily="2" charset="-79"/>
                <a:cs typeface="Aharoni" panose="02010803020104030203" pitchFamily="2" charset="-79"/>
              </a:rPr>
              <a:t>MORE THOUGHTS ON WORSHIP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457200" y="971550"/>
            <a:ext cx="79248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b="1" dirty="0">
                <a:solidFill>
                  <a:schemeClr val="accent1">
                    <a:lumMod val="50000"/>
                  </a:schemeClr>
                </a:solidFill>
              </a:rPr>
              <a:t>It’s The Heart ONLY: </a:t>
            </a:r>
            <a:r>
              <a:rPr lang="en-US" sz="2800" b="1" dirty="0">
                <a:solidFill>
                  <a:schemeClr val="accent3">
                    <a:lumMod val="50000"/>
                  </a:schemeClr>
                </a:solidFill>
              </a:rPr>
              <a:t>Psalm 51.16-17; Hosea 6.6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914400" y="1504950"/>
            <a:ext cx="7391400" cy="31085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Clr>
                <a:schemeClr val="accent3">
                  <a:lumMod val="50000"/>
                </a:schemeClr>
              </a:buClr>
              <a:buFont typeface="Arial" panose="020B0604020202020204" pitchFamily="34" charset="0"/>
              <a:buChar char="•"/>
            </a:pPr>
            <a:r>
              <a:rPr lang="en-US" sz="2400" dirty="0">
                <a:latin typeface="Arial Narrow" panose="020B0606020202030204" pitchFamily="34" charset="0"/>
              </a:rPr>
              <a:t>The importance of “the heart:” </a:t>
            </a:r>
            <a:r>
              <a:rPr lang="en-US" sz="2400" b="1" dirty="0">
                <a:latin typeface="Arial Narrow" panose="020B0606020202030204" pitchFamily="34" charset="0"/>
              </a:rPr>
              <a:t>Proverbs 4.23; Mark 7.20-23.</a:t>
            </a:r>
            <a:endParaRPr lang="en-US" sz="2400" dirty="0">
              <a:latin typeface="Arial Narrow" panose="020B0606020202030204" pitchFamily="34" charset="0"/>
            </a:endParaRPr>
          </a:p>
          <a:p>
            <a:pPr>
              <a:buClr>
                <a:schemeClr val="accent3">
                  <a:lumMod val="50000"/>
                </a:schemeClr>
              </a:buClr>
            </a:pPr>
            <a:endParaRPr lang="en-US" sz="700" dirty="0">
              <a:latin typeface="Arial Narrow" panose="020B0606020202030204" pitchFamily="34" charset="0"/>
            </a:endParaRPr>
          </a:p>
          <a:p>
            <a:pPr marL="285750" indent="-285750">
              <a:buClr>
                <a:schemeClr val="accent3">
                  <a:lumMod val="50000"/>
                </a:schemeClr>
              </a:buClr>
              <a:buFont typeface="Arial" panose="020B0604020202020204" pitchFamily="34" charset="0"/>
              <a:buChar char="•"/>
            </a:pPr>
            <a:r>
              <a:rPr lang="en-US" sz="2400" dirty="0">
                <a:latin typeface="Arial Narrow" panose="020B0606020202030204" pitchFamily="34" charset="0"/>
              </a:rPr>
              <a:t>Being concerned with the condition of the heart does not mean we unconcerned with what we do: </a:t>
            </a:r>
            <a:r>
              <a:rPr lang="en-US" sz="2400" b="1" dirty="0">
                <a:latin typeface="Arial Narrow" panose="020B0606020202030204" pitchFamily="34" charset="0"/>
              </a:rPr>
              <a:t>Matthew 23.23-26</a:t>
            </a:r>
            <a:r>
              <a:rPr lang="en-US" sz="2400" dirty="0">
                <a:latin typeface="Arial Narrow" panose="020B0606020202030204" pitchFamily="34" charset="0"/>
              </a:rPr>
              <a:t>.</a:t>
            </a:r>
            <a:endParaRPr lang="en-US" sz="2400" b="1" dirty="0">
              <a:latin typeface="Arial Narrow" panose="020B0606020202030204" pitchFamily="34" charset="0"/>
            </a:endParaRPr>
          </a:p>
          <a:p>
            <a:pPr>
              <a:buClr>
                <a:schemeClr val="accent3">
                  <a:lumMod val="50000"/>
                </a:schemeClr>
              </a:buClr>
            </a:pPr>
            <a:endParaRPr lang="en-US" sz="700" b="1" dirty="0">
              <a:latin typeface="Arial Narrow" panose="020B0606020202030204" pitchFamily="34" charset="0"/>
            </a:endParaRPr>
          </a:p>
          <a:p>
            <a:pPr marL="285750" indent="-285750">
              <a:buClr>
                <a:schemeClr val="accent3">
                  <a:lumMod val="50000"/>
                </a:schemeClr>
              </a:buClr>
              <a:buFont typeface="Arial" panose="020B0604020202020204" pitchFamily="34" charset="0"/>
              <a:buChar char="•"/>
            </a:pPr>
            <a:r>
              <a:rPr lang="en-US" sz="2400" dirty="0">
                <a:latin typeface="Arial Narrow" panose="020B0606020202030204" pitchFamily="34" charset="0"/>
              </a:rPr>
              <a:t>I would argue that a proper heart does what is proper: </a:t>
            </a:r>
            <a:r>
              <a:rPr lang="en-US" sz="2400" b="1" dirty="0">
                <a:latin typeface="Arial Narrow" panose="020B0606020202030204" pitchFamily="34" charset="0"/>
              </a:rPr>
              <a:t>Isaiah 1.10-17; Matthew 22.37-40</a:t>
            </a:r>
            <a:r>
              <a:rPr lang="en-US" sz="2400" dirty="0">
                <a:latin typeface="Arial Narrow" panose="020B0606020202030204" pitchFamily="34" charset="0"/>
              </a:rPr>
              <a:t>.</a:t>
            </a:r>
          </a:p>
          <a:p>
            <a:pPr>
              <a:buClr>
                <a:schemeClr val="accent3">
                  <a:lumMod val="50000"/>
                </a:schemeClr>
              </a:buClr>
            </a:pPr>
            <a:endParaRPr lang="en-US" sz="700" dirty="0">
              <a:latin typeface="Arial Narrow" panose="020B0606020202030204" pitchFamily="34" charset="0"/>
            </a:endParaRPr>
          </a:p>
          <a:p>
            <a:pPr marL="285750" indent="-285750">
              <a:buClr>
                <a:schemeClr val="accent3">
                  <a:lumMod val="50000"/>
                </a:schemeClr>
              </a:buClr>
              <a:buFont typeface="Arial" panose="020B0604020202020204" pitchFamily="34" charset="0"/>
              <a:buChar char="•"/>
            </a:pPr>
            <a:r>
              <a:rPr lang="en-US" sz="2400" dirty="0">
                <a:latin typeface="Arial Narrow" panose="020B0606020202030204" pitchFamily="34" charset="0"/>
              </a:rPr>
              <a:t>Similar to the argument some make about sincerity being the only measurement: </a:t>
            </a:r>
            <a:r>
              <a:rPr lang="en-US" sz="2400" b="1" dirty="0">
                <a:latin typeface="Arial Narrow" panose="020B0606020202030204" pitchFamily="34" charset="0"/>
              </a:rPr>
              <a:t>Romans. 10.1-3</a:t>
            </a:r>
            <a:r>
              <a:rPr lang="en-US" sz="2400" dirty="0">
                <a:latin typeface="Arial Narrow" panose="020B0606020202030204" pitchFamily="34" charset="0"/>
              </a:rPr>
              <a:t>. </a:t>
            </a:r>
            <a:endParaRPr lang="en-US" sz="2400" b="1" dirty="0">
              <a:latin typeface="Arial Narrow" panose="020B0606020202030204" pitchFamily="34" charset="0"/>
            </a:endParaRPr>
          </a:p>
          <a:p>
            <a:pPr>
              <a:buClr>
                <a:schemeClr val="accent3">
                  <a:lumMod val="50000"/>
                </a:schemeClr>
              </a:buClr>
            </a:pPr>
            <a:endParaRPr lang="en-US" sz="700" b="1" dirty="0">
              <a:latin typeface="Arial Narrow" panose="020B0606020202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8999583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323E1A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lowchart: Process 1"/>
          <p:cNvSpPr/>
          <p:nvPr/>
        </p:nvSpPr>
        <p:spPr>
          <a:xfrm>
            <a:off x="332509" y="848591"/>
            <a:ext cx="8534400" cy="4038600"/>
          </a:xfrm>
          <a:prstGeom prst="flowChartProcess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/>
          <p:cNvSpPr txBox="1"/>
          <p:nvPr/>
        </p:nvSpPr>
        <p:spPr>
          <a:xfrm>
            <a:off x="0" y="81975"/>
            <a:ext cx="9144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b="1" dirty="0">
                <a:ln w="18415" cmpd="sng">
                  <a:solidFill>
                    <a:schemeClr val="accent3">
                      <a:lumMod val="60000"/>
                      <a:lumOff val="40000"/>
                    </a:schemeClr>
                  </a:solidFill>
                  <a:prstDash val="solid"/>
                </a:ln>
                <a:solidFill>
                  <a:schemeClr val="accent3">
                    <a:lumMod val="60000"/>
                    <a:lumOff val="40000"/>
                  </a:schemeClr>
                </a:solidFill>
                <a:latin typeface="Aharoni" panose="02010803020104030203" pitchFamily="2" charset="-79"/>
                <a:cs typeface="Aharoni" panose="02010803020104030203" pitchFamily="2" charset="-79"/>
              </a:rPr>
              <a:t>MORE THOUGHTS ON WORSHIP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457200" y="971550"/>
            <a:ext cx="64008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b="1" dirty="0">
                <a:solidFill>
                  <a:schemeClr val="accent1">
                    <a:lumMod val="50000"/>
                  </a:schemeClr>
                </a:solidFill>
              </a:rPr>
              <a:t>It Doesn’t Really Matter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914400" y="1504950"/>
            <a:ext cx="7391400" cy="22621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Clr>
                <a:schemeClr val="accent3">
                  <a:lumMod val="50000"/>
                </a:schemeClr>
              </a:buClr>
              <a:buFont typeface="Arial" panose="020B0604020202020204" pitchFamily="34" charset="0"/>
              <a:buChar char="•"/>
            </a:pPr>
            <a:r>
              <a:rPr lang="en-US" sz="2400" b="1" dirty="0">
                <a:latin typeface="Arial Narrow" panose="020B0606020202030204" pitchFamily="34" charset="0"/>
              </a:rPr>
              <a:t>Matthew 7.13-14, 21-23; John 14.6 (Acts 9.2)</a:t>
            </a:r>
            <a:endParaRPr lang="en-US" sz="2400" dirty="0">
              <a:latin typeface="Arial Narrow" panose="020B0606020202030204" pitchFamily="34" charset="0"/>
            </a:endParaRPr>
          </a:p>
          <a:p>
            <a:pPr>
              <a:buClr>
                <a:schemeClr val="accent3">
                  <a:lumMod val="50000"/>
                </a:schemeClr>
              </a:buClr>
            </a:pPr>
            <a:endParaRPr lang="en-US" sz="700" dirty="0">
              <a:latin typeface="Arial Narrow" panose="020B0606020202030204" pitchFamily="34" charset="0"/>
            </a:endParaRPr>
          </a:p>
          <a:p>
            <a:pPr marL="285750" indent="-285750">
              <a:buClr>
                <a:schemeClr val="accent3">
                  <a:lumMod val="50000"/>
                </a:schemeClr>
              </a:buClr>
              <a:buFont typeface="Arial" panose="020B0604020202020204" pitchFamily="34" charset="0"/>
              <a:buChar char="•"/>
            </a:pPr>
            <a:r>
              <a:rPr lang="en-US" sz="2400" dirty="0" err="1">
                <a:latin typeface="Arial Narrow" panose="020B0606020202030204" pitchFamily="34" charset="0"/>
              </a:rPr>
              <a:t>Nadab</a:t>
            </a:r>
            <a:r>
              <a:rPr lang="en-US" sz="2400" dirty="0">
                <a:latin typeface="Arial Narrow" panose="020B0606020202030204" pitchFamily="34" charset="0"/>
              </a:rPr>
              <a:t> &amp; </a:t>
            </a:r>
            <a:r>
              <a:rPr lang="en-US" sz="2400" dirty="0" err="1">
                <a:latin typeface="Arial Narrow" panose="020B0606020202030204" pitchFamily="34" charset="0"/>
              </a:rPr>
              <a:t>Abihu</a:t>
            </a:r>
            <a:r>
              <a:rPr lang="en-US" sz="2400" b="1" dirty="0">
                <a:latin typeface="Arial Narrow" panose="020B0606020202030204" pitchFamily="34" charset="0"/>
              </a:rPr>
              <a:t> (Leviticus 10);</a:t>
            </a:r>
            <a:r>
              <a:rPr lang="en-US" sz="2400" dirty="0">
                <a:latin typeface="Arial Narrow" panose="020B0606020202030204" pitchFamily="34" charset="0"/>
              </a:rPr>
              <a:t> </a:t>
            </a:r>
            <a:r>
              <a:rPr lang="en-US" sz="2400" dirty="0" err="1">
                <a:latin typeface="Arial Narrow" panose="020B0606020202030204" pitchFamily="34" charset="0"/>
              </a:rPr>
              <a:t>Uzzah</a:t>
            </a:r>
            <a:r>
              <a:rPr lang="en-US" sz="2400" dirty="0">
                <a:latin typeface="Arial Narrow" panose="020B0606020202030204" pitchFamily="34" charset="0"/>
              </a:rPr>
              <a:t> </a:t>
            </a:r>
            <a:r>
              <a:rPr lang="en-US" sz="2400" b="1" dirty="0">
                <a:latin typeface="Arial Narrow" panose="020B0606020202030204" pitchFamily="34" charset="0"/>
              </a:rPr>
              <a:t>(II Samuel 6); </a:t>
            </a:r>
            <a:r>
              <a:rPr lang="en-US" sz="2400" dirty="0">
                <a:latin typeface="Arial Narrow" panose="020B0606020202030204" pitchFamily="34" charset="0"/>
              </a:rPr>
              <a:t>King </a:t>
            </a:r>
            <a:r>
              <a:rPr lang="en-US" sz="2400" dirty="0" err="1">
                <a:latin typeface="Arial Narrow" panose="020B0606020202030204" pitchFamily="34" charset="0"/>
              </a:rPr>
              <a:t>Uzziah</a:t>
            </a:r>
            <a:r>
              <a:rPr lang="en-US" sz="2400" dirty="0">
                <a:latin typeface="Arial Narrow" panose="020B0606020202030204" pitchFamily="34" charset="0"/>
              </a:rPr>
              <a:t> </a:t>
            </a:r>
            <a:r>
              <a:rPr lang="en-US" sz="2400" b="1" dirty="0">
                <a:latin typeface="Arial Narrow" panose="020B0606020202030204" pitchFamily="34" charset="0"/>
              </a:rPr>
              <a:t>(II Chronicles 26); </a:t>
            </a:r>
            <a:r>
              <a:rPr lang="en-US" sz="2400" dirty="0">
                <a:latin typeface="Arial Narrow" panose="020B0606020202030204" pitchFamily="34" charset="0"/>
              </a:rPr>
              <a:t>Christ</a:t>
            </a:r>
            <a:r>
              <a:rPr lang="en-US" sz="2400" b="1" dirty="0">
                <a:latin typeface="Arial Narrow" panose="020B0606020202030204" pitchFamily="34" charset="0"/>
              </a:rPr>
              <a:t> (Hebrews 7)</a:t>
            </a:r>
          </a:p>
          <a:p>
            <a:pPr>
              <a:buClr>
                <a:schemeClr val="accent3">
                  <a:lumMod val="50000"/>
                </a:schemeClr>
              </a:buClr>
            </a:pPr>
            <a:endParaRPr lang="en-US" sz="700" b="1" dirty="0">
              <a:latin typeface="Arial Narrow" panose="020B0606020202030204" pitchFamily="34" charset="0"/>
            </a:endParaRPr>
          </a:p>
          <a:p>
            <a:pPr marL="285750" indent="-285750">
              <a:buClr>
                <a:schemeClr val="accent3">
                  <a:lumMod val="50000"/>
                </a:schemeClr>
              </a:buClr>
              <a:buFont typeface="Arial" panose="020B0604020202020204" pitchFamily="34" charset="0"/>
              <a:buChar char="•"/>
            </a:pPr>
            <a:r>
              <a:rPr lang="en-US" sz="2400" dirty="0">
                <a:latin typeface="Arial Narrow" panose="020B0606020202030204" pitchFamily="34" charset="0"/>
              </a:rPr>
              <a:t>You can’t wallow in the mud without getting dirty: </a:t>
            </a:r>
            <a:r>
              <a:rPr lang="en-US" sz="2400" b="1" dirty="0">
                <a:latin typeface="Arial Narrow" panose="020B0606020202030204" pitchFamily="34" charset="0"/>
              </a:rPr>
              <a:t>II Timothy 5.22</a:t>
            </a:r>
            <a:r>
              <a:rPr lang="en-US" sz="2400" dirty="0">
                <a:latin typeface="Arial Narrow" panose="020B0606020202030204" pitchFamily="34" charset="0"/>
              </a:rPr>
              <a:t>.</a:t>
            </a:r>
          </a:p>
          <a:p>
            <a:pPr>
              <a:buClr>
                <a:schemeClr val="accent3">
                  <a:lumMod val="50000"/>
                </a:schemeClr>
              </a:buClr>
            </a:pPr>
            <a:endParaRPr lang="en-US" sz="700" dirty="0">
              <a:latin typeface="Arial Narrow" panose="020B0606020202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3421126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323E1A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lowchart: Process 1"/>
          <p:cNvSpPr/>
          <p:nvPr/>
        </p:nvSpPr>
        <p:spPr>
          <a:xfrm>
            <a:off x="332509" y="848591"/>
            <a:ext cx="8534400" cy="4038600"/>
          </a:xfrm>
          <a:prstGeom prst="flowChartProcess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/>
          <p:cNvSpPr txBox="1"/>
          <p:nvPr/>
        </p:nvSpPr>
        <p:spPr>
          <a:xfrm>
            <a:off x="0" y="81975"/>
            <a:ext cx="9144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b="1" dirty="0">
                <a:ln w="18415" cmpd="sng">
                  <a:solidFill>
                    <a:schemeClr val="accent3">
                      <a:lumMod val="60000"/>
                      <a:lumOff val="40000"/>
                    </a:schemeClr>
                  </a:solidFill>
                  <a:prstDash val="solid"/>
                </a:ln>
                <a:solidFill>
                  <a:schemeClr val="accent3">
                    <a:lumMod val="60000"/>
                    <a:lumOff val="40000"/>
                  </a:schemeClr>
                </a:solidFill>
                <a:latin typeface="Aharoni" panose="02010803020104030203" pitchFamily="2" charset="-79"/>
                <a:cs typeface="Aharoni" panose="02010803020104030203" pitchFamily="2" charset="-79"/>
              </a:rPr>
              <a:t>MORE THOUGHTS ON WORSHIP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457200" y="971550"/>
            <a:ext cx="64008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b="1" dirty="0">
                <a:solidFill>
                  <a:schemeClr val="accent1">
                    <a:lumMod val="50000"/>
                  </a:schemeClr>
                </a:solidFill>
              </a:rPr>
              <a:t>Objective Truth = Self Righteousness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914400" y="1504950"/>
            <a:ext cx="7391400" cy="31085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Clr>
                <a:schemeClr val="accent3">
                  <a:lumMod val="50000"/>
                </a:schemeClr>
              </a:buClr>
              <a:buFont typeface="Arial" panose="020B0604020202020204" pitchFamily="34" charset="0"/>
              <a:buChar char="•"/>
            </a:pPr>
            <a:r>
              <a:rPr lang="en-US" sz="2400" dirty="0">
                <a:latin typeface="Arial Narrow" panose="020B0606020202030204" pitchFamily="34" charset="0"/>
              </a:rPr>
              <a:t>There is objective truth: </a:t>
            </a:r>
            <a:r>
              <a:rPr lang="en-US" sz="2400" b="1" dirty="0">
                <a:latin typeface="Arial Narrow" panose="020B0606020202030204" pitchFamily="34" charset="0"/>
              </a:rPr>
              <a:t>John 14.6; 17.17.</a:t>
            </a:r>
            <a:endParaRPr lang="en-US" sz="2400" dirty="0">
              <a:latin typeface="Arial Narrow" panose="020B0606020202030204" pitchFamily="34" charset="0"/>
            </a:endParaRPr>
          </a:p>
          <a:p>
            <a:pPr>
              <a:buClr>
                <a:schemeClr val="accent3">
                  <a:lumMod val="50000"/>
                </a:schemeClr>
              </a:buClr>
            </a:pPr>
            <a:endParaRPr lang="en-US" sz="700" dirty="0">
              <a:latin typeface="Arial Narrow" panose="020B0606020202030204" pitchFamily="34" charset="0"/>
            </a:endParaRPr>
          </a:p>
          <a:p>
            <a:pPr marL="285750" indent="-285750">
              <a:buClr>
                <a:schemeClr val="accent3">
                  <a:lumMod val="50000"/>
                </a:schemeClr>
              </a:buClr>
              <a:buFont typeface="Arial" panose="020B0604020202020204" pitchFamily="34" charset="0"/>
              <a:buChar char="•"/>
            </a:pPr>
            <a:r>
              <a:rPr lang="en-US" sz="2400" dirty="0">
                <a:latin typeface="Arial Narrow" panose="020B0606020202030204" pitchFamily="34" charset="0"/>
              </a:rPr>
              <a:t>We can know the truth and walk in it: </a:t>
            </a:r>
            <a:r>
              <a:rPr lang="en-US" sz="2400" b="1" dirty="0">
                <a:latin typeface="Arial Narrow" panose="020B0606020202030204" pitchFamily="34" charset="0"/>
              </a:rPr>
              <a:t>I John 1.5-7; 5.2, 13</a:t>
            </a:r>
            <a:r>
              <a:rPr lang="en-US" sz="2400" dirty="0">
                <a:latin typeface="Arial Narrow" panose="020B0606020202030204" pitchFamily="34" charset="0"/>
              </a:rPr>
              <a:t>.</a:t>
            </a:r>
            <a:endParaRPr lang="en-US" sz="2400" b="1" dirty="0">
              <a:latin typeface="Arial Narrow" panose="020B0606020202030204" pitchFamily="34" charset="0"/>
            </a:endParaRPr>
          </a:p>
          <a:p>
            <a:pPr>
              <a:buClr>
                <a:schemeClr val="accent3">
                  <a:lumMod val="50000"/>
                </a:schemeClr>
              </a:buClr>
            </a:pPr>
            <a:endParaRPr lang="en-US" sz="700" b="1" dirty="0">
              <a:latin typeface="Arial Narrow" panose="020B0606020202030204" pitchFamily="34" charset="0"/>
            </a:endParaRPr>
          </a:p>
          <a:p>
            <a:pPr marL="285750" indent="-285750">
              <a:buClr>
                <a:schemeClr val="accent3">
                  <a:lumMod val="50000"/>
                </a:schemeClr>
              </a:buClr>
              <a:buFont typeface="Arial" panose="020B0604020202020204" pitchFamily="34" charset="0"/>
              <a:buChar char="•"/>
            </a:pPr>
            <a:r>
              <a:rPr lang="en-US" sz="2400" dirty="0">
                <a:latin typeface="Arial Narrow" panose="020B0606020202030204" pitchFamily="34" charset="0"/>
              </a:rPr>
              <a:t>God is the ultimate judge: </a:t>
            </a:r>
            <a:r>
              <a:rPr lang="en-US" sz="2400" b="1" dirty="0">
                <a:latin typeface="Arial Narrow" panose="020B0606020202030204" pitchFamily="34" charset="0"/>
              </a:rPr>
              <a:t>John 12.48</a:t>
            </a:r>
            <a:r>
              <a:rPr lang="en-US" sz="2400" dirty="0">
                <a:latin typeface="Arial Narrow" panose="020B0606020202030204" pitchFamily="34" charset="0"/>
              </a:rPr>
              <a:t>.</a:t>
            </a:r>
          </a:p>
          <a:p>
            <a:pPr>
              <a:buClr>
                <a:schemeClr val="accent3">
                  <a:lumMod val="50000"/>
                </a:schemeClr>
              </a:buClr>
            </a:pPr>
            <a:endParaRPr lang="en-US" sz="700" dirty="0">
              <a:latin typeface="Arial Narrow" panose="020B0606020202030204" pitchFamily="34" charset="0"/>
            </a:endParaRPr>
          </a:p>
          <a:p>
            <a:pPr marL="285750" indent="-285750">
              <a:buClr>
                <a:schemeClr val="accent3">
                  <a:lumMod val="50000"/>
                </a:schemeClr>
              </a:buClr>
              <a:buFont typeface="Arial" panose="020B0604020202020204" pitchFamily="34" charset="0"/>
              <a:buChar char="•"/>
            </a:pPr>
            <a:r>
              <a:rPr lang="en-US" sz="2400" dirty="0">
                <a:latin typeface="Arial Narrow" panose="020B0606020202030204" pitchFamily="34" charset="0"/>
              </a:rPr>
              <a:t>Be wary of the temptation inherent in this discovery: </a:t>
            </a:r>
            <a:r>
              <a:rPr lang="en-US" sz="2400" b="1" dirty="0">
                <a:latin typeface="Arial Narrow" panose="020B0606020202030204" pitchFamily="34" charset="0"/>
              </a:rPr>
              <a:t>I Corinthians 8.1; Luke 18.9.</a:t>
            </a:r>
          </a:p>
          <a:p>
            <a:pPr>
              <a:buClr>
                <a:schemeClr val="accent3">
                  <a:lumMod val="50000"/>
                </a:schemeClr>
              </a:buClr>
            </a:pPr>
            <a:endParaRPr lang="en-US" sz="700" b="1" dirty="0">
              <a:latin typeface="Arial Narrow" panose="020B0606020202030204" pitchFamily="34" charset="0"/>
            </a:endParaRPr>
          </a:p>
          <a:p>
            <a:pPr marL="285750" indent="-285750">
              <a:buClr>
                <a:schemeClr val="accent3">
                  <a:lumMod val="50000"/>
                </a:schemeClr>
              </a:buClr>
              <a:buFont typeface="Arial" panose="020B0604020202020204" pitchFamily="34" charset="0"/>
              <a:buChar char="•"/>
            </a:pPr>
            <a:r>
              <a:rPr lang="en-US" sz="2400" dirty="0">
                <a:latin typeface="Arial Narrow" panose="020B0606020202030204" pitchFamily="34" charset="0"/>
              </a:rPr>
              <a:t>The only attitude that should come with knowledge: </a:t>
            </a:r>
            <a:r>
              <a:rPr lang="en-US" sz="2400" b="1" dirty="0">
                <a:latin typeface="Arial Narrow" panose="020B0606020202030204" pitchFamily="34" charset="0"/>
              </a:rPr>
              <a:t>Luke 17.10.</a:t>
            </a:r>
          </a:p>
        </p:txBody>
      </p:sp>
    </p:spTree>
    <p:extLst>
      <p:ext uri="{BB962C8B-B14F-4D97-AF65-F5344CB8AC3E}">
        <p14:creationId xmlns:p14="http://schemas.microsoft.com/office/powerpoint/2010/main" val="323703037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32</TotalTime>
  <Words>342</Words>
  <Application>Microsoft Office PowerPoint</Application>
  <PresentationFormat>On-screen Show (16:9)</PresentationFormat>
  <Paragraphs>50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11" baseType="lpstr">
      <vt:lpstr>Calibri</vt:lpstr>
      <vt:lpstr>Wingdings</vt:lpstr>
      <vt:lpstr>Aharoni</vt:lpstr>
      <vt:lpstr>Arial</vt:lpstr>
      <vt:lpstr>Arial Narrow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User</dc:creator>
  <cp:lastModifiedBy>David Williams</cp:lastModifiedBy>
  <cp:revision>6</cp:revision>
  <dcterms:created xsi:type="dcterms:W3CDTF">2017-06-08T16:22:54Z</dcterms:created>
  <dcterms:modified xsi:type="dcterms:W3CDTF">2017-06-12T13:52:55Z</dcterms:modified>
</cp:coreProperties>
</file>

<file path=docProps/thumbnail.jpeg>
</file>