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sldIdLst>
    <p:sldId id="256" r:id="rId2"/>
    <p:sldId id="257" r:id="rId3"/>
    <p:sldId id="259" r:id="rId4"/>
    <p:sldId id="258" r:id="rId5"/>
  </p:sldIdLst>
  <p:sldSz cx="9144000" cy="5143500" type="screen16x9"/>
  <p:notesSz cx="6858000" cy="9144000"/>
  <p:embeddedFontLst>
    <p:embeddedFont>
      <p:font typeface="Arial Narrow" panose="020B0606020202030204" pitchFamily="34" charset="0"/>
      <p:regular r:id="rId6"/>
      <p:bold r:id="rId7"/>
      <p:italic r:id="rId8"/>
      <p:boldItalic r:id="rId9"/>
    </p:embeddedFont>
    <p:embeddedFont>
      <p:font typeface="Calibri" panose="020F0502020204030204" pitchFamily="34" charset="0"/>
      <p:regular r:id="rId10"/>
      <p:bold r:id="rId11"/>
      <p:italic r:id="rId12"/>
      <p:boldItalic r:id="rId13"/>
    </p:embeddedFont>
  </p:embeddedFont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5" d="100"/>
          <a:sy n="85" d="100"/>
        </p:scale>
        <p:origin x="882" y="78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3.fntdata"/><Relationship Id="rId13" Type="http://schemas.openxmlformats.org/officeDocument/2006/relationships/font" Target="fonts/font8.fntdata"/><Relationship Id="rId3" Type="http://schemas.openxmlformats.org/officeDocument/2006/relationships/slide" Target="slides/slide2.xml"/><Relationship Id="rId7" Type="http://schemas.openxmlformats.org/officeDocument/2006/relationships/font" Target="fonts/font2.fntdata"/><Relationship Id="rId12" Type="http://schemas.openxmlformats.org/officeDocument/2006/relationships/font" Target="fonts/font7.fntdata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1.fntdata"/><Relationship Id="rId11" Type="http://schemas.openxmlformats.org/officeDocument/2006/relationships/font" Target="fonts/font6.fntdata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font" Target="fonts/font5.fntdata"/><Relationship Id="rId4" Type="http://schemas.openxmlformats.org/officeDocument/2006/relationships/slide" Target="slides/slide3.xml"/><Relationship Id="rId9" Type="http://schemas.openxmlformats.org/officeDocument/2006/relationships/font" Target="fonts/font4.fntdata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21354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69738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22277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86780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36923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4701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51781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28100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18631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99254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5521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B9771E-0698-46E2-8204-BC6DBC5933BB}" type="datetimeFigureOut">
              <a:rPr lang="en-US" smtClean="0"/>
              <a:t>2/10/2019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6FBE73-CD58-468F-B69F-9FCF4A28D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75730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69975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209550"/>
            <a:ext cx="8686800" cy="4724400"/>
          </a:xfrm>
          <a:prstGeom prst="rect">
            <a:avLst/>
          </a:prstGeom>
          <a:noFill/>
          <a:ln w="63500" cmpd="thickThin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5410200" y="4501575"/>
            <a:ext cx="3657600" cy="584775"/>
          </a:xfrm>
          <a:prstGeom prst="rect">
            <a:avLst/>
          </a:prstGeom>
          <a:solidFill>
            <a:schemeClr val="bg2"/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sz="3200" b="1" dirty="0">
                <a:ln w="18415" cmpd="sng">
                  <a:solidFill>
                    <a:schemeClr val="bg2">
                      <a:lumMod val="25000"/>
                    </a:schemeClr>
                  </a:solidFill>
                  <a:prstDash val="solid"/>
                </a:ln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Doing as we ought…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066800" y="727829"/>
            <a:ext cx="69342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I think all of us have trouble doing on occasion.</a:t>
            </a:r>
          </a:p>
          <a:p>
            <a:endParaRPr lang="en-US" sz="1000" dirty="0">
              <a:solidFill>
                <a:schemeClr val="bg2">
                  <a:lumMod val="25000"/>
                </a:schemeClr>
              </a:solidFill>
              <a:latin typeface="Arial Narrow" panose="020B0606020202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That condition is not unique to the spiritual sphere.</a:t>
            </a:r>
          </a:p>
          <a:p>
            <a:endParaRPr lang="en-US" sz="1000" dirty="0">
              <a:solidFill>
                <a:schemeClr val="bg2">
                  <a:lumMod val="25000"/>
                </a:schemeClr>
              </a:solidFill>
              <a:latin typeface="Arial Narrow" panose="020B0606020202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If we usually know what </a:t>
            </a:r>
            <a:r>
              <a:rPr lang="en-US" sz="280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is right, </a:t>
            </a: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why don’t we do as we ought?</a:t>
            </a:r>
          </a:p>
          <a:p>
            <a:endParaRPr lang="en-US" sz="1000" dirty="0">
              <a:solidFill>
                <a:schemeClr val="bg2">
                  <a:lumMod val="25000"/>
                </a:schemeClr>
              </a:solidFill>
              <a:latin typeface="Arial Narrow" panose="020B0606020202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The way it too often works…</a:t>
            </a:r>
          </a:p>
        </p:txBody>
      </p:sp>
    </p:spTree>
    <p:extLst>
      <p:ext uri="{BB962C8B-B14F-4D97-AF65-F5344CB8AC3E}">
        <p14:creationId xmlns:p14="http://schemas.microsoft.com/office/powerpoint/2010/main" val="21783613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209550"/>
            <a:ext cx="8686800" cy="4724400"/>
          </a:xfrm>
          <a:prstGeom prst="rect">
            <a:avLst/>
          </a:prstGeom>
          <a:noFill/>
          <a:ln w="63500" cmpd="thickThin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5410200" y="4501575"/>
            <a:ext cx="3657600" cy="584775"/>
          </a:xfrm>
          <a:prstGeom prst="rect">
            <a:avLst/>
          </a:prstGeom>
          <a:solidFill>
            <a:schemeClr val="bg2"/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sz="3200" b="1" dirty="0">
                <a:ln w="18415" cmpd="sng">
                  <a:solidFill>
                    <a:schemeClr val="bg2">
                      <a:lumMod val="25000"/>
                    </a:schemeClr>
                  </a:solidFill>
                  <a:prstDash val="solid"/>
                </a:ln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Doing as we ought…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066800" y="727829"/>
            <a:ext cx="69342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A biblical challenge to that pattern of behavior: </a:t>
            </a:r>
            <a:r>
              <a:rPr lang="en-US" sz="2800" b="1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James 4.17</a:t>
            </a: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.</a:t>
            </a:r>
          </a:p>
          <a:p>
            <a:endParaRPr lang="en-US" sz="1000" dirty="0">
              <a:solidFill>
                <a:schemeClr val="bg2">
                  <a:lumMod val="25000"/>
                </a:schemeClr>
              </a:solidFill>
              <a:latin typeface="Arial Narrow" panose="020B0606020202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Not a new or even unique thought: </a:t>
            </a:r>
            <a:r>
              <a:rPr lang="en-US" sz="2800" b="1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Deuteronomy 22.1-4; Proverbs 33.27-28; Luke 6.46; I John 3.16-18</a:t>
            </a: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.</a:t>
            </a:r>
          </a:p>
          <a:p>
            <a:endParaRPr lang="en-US" sz="1000" dirty="0">
              <a:solidFill>
                <a:schemeClr val="bg2">
                  <a:lumMod val="25000"/>
                </a:schemeClr>
              </a:solidFill>
              <a:latin typeface="Arial Narrow" panose="020B0606020202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Jesus &amp; Jeremiah: </a:t>
            </a:r>
            <a:r>
              <a:rPr lang="en-US" sz="2800" b="1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Jeremiah 9.8; Luke 12.41-48</a:t>
            </a:r>
            <a:r>
              <a:rPr lang="en-US" sz="2800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.</a:t>
            </a:r>
          </a:p>
          <a:p>
            <a:endParaRPr lang="en-US" sz="1000" dirty="0">
              <a:solidFill>
                <a:schemeClr val="bg2">
                  <a:lumMod val="25000"/>
                </a:schemeClr>
              </a:solidFill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582186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209550"/>
            <a:ext cx="8686800" cy="4724400"/>
          </a:xfrm>
          <a:prstGeom prst="rect">
            <a:avLst/>
          </a:prstGeom>
          <a:noFill/>
          <a:ln w="63500" cmpd="thickThin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5410200" y="4501575"/>
            <a:ext cx="3657600" cy="584775"/>
          </a:xfrm>
          <a:prstGeom prst="rect">
            <a:avLst/>
          </a:prstGeom>
          <a:solidFill>
            <a:schemeClr val="bg2"/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sz="3200" b="1" dirty="0">
                <a:ln w="18415" cmpd="sng">
                  <a:solidFill>
                    <a:schemeClr val="bg2">
                      <a:lumMod val="25000"/>
                    </a:schemeClr>
                  </a:solidFill>
                  <a:prstDash val="solid"/>
                </a:ln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Doing as we ought…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762000" y="1885950"/>
            <a:ext cx="75438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solidFill>
                  <a:schemeClr val="bg2">
                    <a:lumMod val="25000"/>
                  </a:schemeClr>
                </a:solidFill>
                <a:latin typeface="Arial Narrow" panose="020B0606020202030204" pitchFamily="34" charset="0"/>
              </a:rPr>
              <a:t>“Thy will be done, in and through me              as in heaven!”</a:t>
            </a:r>
          </a:p>
        </p:txBody>
      </p:sp>
    </p:spTree>
    <p:extLst>
      <p:ext uri="{BB962C8B-B14F-4D97-AF65-F5344CB8AC3E}">
        <p14:creationId xmlns:p14="http://schemas.microsoft.com/office/powerpoint/2010/main" val="41508093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116</Words>
  <Application>Microsoft Office PowerPoint</Application>
  <PresentationFormat>On-screen Show (16:9)</PresentationFormat>
  <Paragraphs>16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Arial Narrow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Bob Harmon</cp:lastModifiedBy>
  <cp:revision>5</cp:revision>
  <dcterms:created xsi:type="dcterms:W3CDTF">2019-02-09T00:55:40Z</dcterms:created>
  <dcterms:modified xsi:type="dcterms:W3CDTF">2019-02-10T22:49:18Z</dcterms:modified>
</cp:coreProperties>
</file>

<file path=docProps/thumbnail.jpeg>
</file>