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5143500" type="screen16x9"/>
  <p:notesSz cx="6858000" cy="9144000"/>
  <p:embeddedFontLst>
    <p:embeddedFont>
      <p:font typeface="Arial Narrow" panose="020B0606020202030204" pitchFamily="34" charset="0"/>
      <p:regular r:id="rId6"/>
      <p:bold r:id="rId7"/>
      <p:italic r:id="rId8"/>
      <p:boldItalic r:id="rId9"/>
    </p:embeddedFont>
    <p:embeddedFont>
      <p:font typeface="Calibri" panose="020F0502020204030204" pitchFamily="34" charset="0"/>
      <p:regular r:id="rId10"/>
      <p:bold r:id="rId11"/>
      <p:italic r:id="rId12"/>
      <p:boldItalic r:id="rId1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882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font" Target="fonts/font8.fntdata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71E-0698-46E2-8204-BC6DBC5933BB}" type="datetimeFigureOut">
              <a:rPr lang="en-US" smtClean="0"/>
              <a:t>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FBE73-CD58-468F-B69F-9FCF4A28D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135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71E-0698-46E2-8204-BC6DBC5933BB}" type="datetimeFigureOut">
              <a:rPr lang="en-US" smtClean="0"/>
              <a:t>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FBE73-CD58-468F-B69F-9FCF4A28D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973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71E-0698-46E2-8204-BC6DBC5933BB}" type="datetimeFigureOut">
              <a:rPr lang="en-US" smtClean="0"/>
              <a:t>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FBE73-CD58-468F-B69F-9FCF4A28D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227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71E-0698-46E2-8204-BC6DBC5933BB}" type="datetimeFigureOut">
              <a:rPr lang="en-US" smtClean="0"/>
              <a:t>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FBE73-CD58-468F-B69F-9FCF4A28D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678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71E-0698-46E2-8204-BC6DBC5933BB}" type="datetimeFigureOut">
              <a:rPr lang="en-US" smtClean="0"/>
              <a:t>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FBE73-CD58-468F-B69F-9FCF4A28D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692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71E-0698-46E2-8204-BC6DBC5933BB}" type="datetimeFigureOut">
              <a:rPr lang="en-US" smtClean="0"/>
              <a:t>2/10/2019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FBE73-CD58-468F-B69F-9FCF4A28D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470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71E-0698-46E2-8204-BC6DBC5933BB}" type="datetimeFigureOut">
              <a:rPr lang="en-US" smtClean="0"/>
              <a:t>2/10/2019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FBE73-CD58-468F-B69F-9FCF4A28D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178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71E-0698-46E2-8204-BC6DBC5933BB}" type="datetimeFigureOut">
              <a:rPr lang="en-US" smtClean="0"/>
              <a:t>2/10/2019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FBE73-CD58-468F-B69F-9FCF4A28D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810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71E-0698-46E2-8204-BC6DBC5933BB}" type="datetimeFigureOut">
              <a:rPr lang="en-US" smtClean="0"/>
              <a:t>2/10/2019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FBE73-CD58-468F-B69F-9FCF4A28D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863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71E-0698-46E2-8204-BC6DBC5933BB}" type="datetimeFigureOut">
              <a:rPr lang="en-US" smtClean="0"/>
              <a:t>2/10/2019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FBE73-CD58-468F-B69F-9FCF4A28D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925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9771E-0698-46E2-8204-BC6DBC5933BB}" type="datetimeFigureOut">
              <a:rPr lang="en-US" smtClean="0"/>
              <a:t>2/10/2019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FBE73-CD58-468F-B69F-9FCF4A28D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52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B9771E-0698-46E2-8204-BC6DBC5933BB}" type="datetimeFigureOut">
              <a:rPr lang="en-US" smtClean="0"/>
              <a:t>2/10/2019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6FBE73-CD58-468F-B69F-9FCF4A28D0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573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997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09550"/>
            <a:ext cx="8686800" cy="4724400"/>
          </a:xfrm>
          <a:prstGeom prst="rect">
            <a:avLst/>
          </a:prstGeom>
          <a:noFill/>
          <a:ln w="63500" cmpd="thickThin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410200" y="4501575"/>
            <a:ext cx="3657600" cy="58477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>
                <a:ln w="18415" cmpd="sng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latin typeface="Arial Narrow" panose="020B0606020202030204" pitchFamily="34" charset="0"/>
              </a:rPr>
              <a:t>Doing as we ought…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6800" y="727829"/>
            <a:ext cx="6934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Arial Narrow" panose="020B0606020202030204" pitchFamily="34" charset="0"/>
              </a:rPr>
              <a:t>I think all of us have trouble doing on occasion.</a:t>
            </a:r>
          </a:p>
          <a:p>
            <a:endParaRPr lang="en-US" sz="1000" dirty="0">
              <a:solidFill>
                <a:schemeClr val="bg2">
                  <a:lumMod val="25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Arial Narrow" panose="020B0606020202030204" pitchFamily="34" charset="0"/>
              </a:rPr>
              <a:t>That condition is not unique to the spiritual sphere.</a:t>
            </a:r>
          </a:p>
          <a:p>
            <a:endParaRPr lang="en-US" sz="1000" dirty="0">
              <a:solidFill>
                <a:schemeClr val="bg2">
                  <a:lumMod val="25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Arial Narrow" panose="020B0606020202030204" pitchFamily="34" charset="0"/>
              </a:rPr>
              <a:t>If we usually know what </a:t>
            </a:r>
            <a:r>
              <a:rPr lang="en-US" sz="2800">
                <a:solidFill>
                  <a:schemeClr val="bg2">
                    <a:lumMod val="25000"/>
                  </a:schemeClr>
                </a:solidFill>
                <a:latin typeface="Arial Narrow" panose="020B0606020202030204" pitchFamily="34" charset="0"/>
              </a:rPr>
              <a:t>is right, 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Arial Narrow" panose="020B0606020202030204" pitchFamily="34" charset="0"/>
              </a:rPr>
              <a:t>why don’t we do as we ought?</a:t>
            </a:r>
          </a:p>
          <a:p>
            <a:endParaRPr lang="en-US" sz="1000" dirty="0">
              <a:solidFill>
                <a:schemeClr val="bg2">
                  <a:lumMod val="25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Arial Narrow" panose="020B0606020202030204" pitchFamily="34" charset="0"/>
              </a:rPr>
              <a:t>The way it too often works…</a:t>
            </a:r>
          </a:p>
        </p:txBody>
      </p:sp>
    </p:spTree>
    <p:extLst>
      <p:ext uri="{BB962C8B-B14F-4D97-AF65-F5344CB8AC3E}">
        <p14:creationId xmlns:p14="http://schemas.microsoft.com/office/powerpoint/2010/main" val="2178361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09550"/>
            <a:ext cx="8686800" cy="4724400"/>
          </a:xfrm>
          <a:prstGeom prst="rect">
            <a:avLst/>
          </a:prstGeom>
          <a:noFill/>
          <a:ln w="63500" cmpd="thickThin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410200" y="4501575"/>
            <a:ext cx="3657600" cy="58477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>
                <a:ln w="18415" cmpd="sng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latin typeface="Arial Narrow" panose="020B0606020202030204" pitchFamily="34" charset="0"/>
              </a:rPr>
              <a:t>Doing as we ought…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6800" y="727829"/>
            <a:ext cx="6934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Arial Narrow" panose="020B0606020202030204" pitchFamily="34" charset="0"/>
              </a:rPr>
              <a:t>A biblical challenge to that pattern of behavior: </a:t>
            </a:r>
            <a:r>
              <a:rPr lang="en-US" sz="2800" b="1">
                <a:solidFill>
                  <a:schemeClr val="bg2">
                    <a:lumMod val="25000"/>
                  </a:schemeClr>
                </a:solidFill>
                <a:latin typeface="Arial Narrow" panose="020B0606020202030204" pitchFamily="34" charset="0"/>
              </a:rPr>
              <a:t>James 4.17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Arial Narrow" panose="020B0606020202030204" pitchFamily="34" charset="0"/>
              </a:rPr>
              <a:t>.</a:t>
            </a:r>
          </a:p>
          <a:p>
            <a:endParaRPr lang="en-US" sz="1000" dirty="0">
              <a:solidFill>
                <a:schemeClr val="bg2">
                  <a:lumMod val="25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Arial Narrow" panose="020B0606020202030204" pitchFamily="34" charset="0"/>
              </a:rPr>
              <a:t>Not a new or even unique thought: </a:t>
            </a:r>
            <a:r>
              <a:rPr lang="en-US" sz="2800" b="1" dirty="0">
                <a:solidFill>
                  <a:schemeClr val="bg2">
                    <a:lumMod val="25000"/>
                  </a:schemeClr>
                </a:solidFill>
                <a:latin typeface="Arial Narrow" panose="020B0606020202030204" pitchFamily="34" charset="0"/>
              </a:rPr>
              <a:t>Deuteronomy 22.1-4; Proverbs 33.27-28; Luke 6.46; I John 3.16-18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Arial Narrow" panose="020B0606020202030204" pitchFamily="34" charset="0"/>
              </a:rPr>
              <a:t>.</a:t>
            </a:r>
          </a:p>
          <a:p>
            <a:endParaRPr lang="en-US" sz="1000" dirty="0">
              <a:solidFill>
                <a:schemeClr val="bg2">
                  <a:lumMod val="25000"/>
                </a:schemeClr>
              </a:solidFill>
              <a:latin typeface="Arial Narrow" panose="020B0606020202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Arial Narrow" panose="020B0606020202030204" pitchFamily="34" charset="0"/>
              </a:rPr>
              <a:t>Jesus &amp; Jeremiah: </a:t>
            </a:r>
            <a:r>
              <a:rPr lang="en-US" sz="2800" b="1" dirty="0">
                <a:solidFill>
                  <a:schemeClr val="bg2">
                    <a:lumMod val="25000"/>
                  </a:schemeClr>
                </a:solidFill>
                <a:latin typeface="Arial Narrow" panose="020B0606020202030204" pitchFamily="34" charset="0"/>
              </a:rPr>
              <a:t>Jeremiah 9.8; Luke 12.41-48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Arial Narrow" panose="020B0606020202030204" pitchFamily="34" charset="0"/>
              </a:rPr>
              <a:t>.</a:t>
            </a:r>
          </a:p>
          <a:p>
            <a:endParaRPr lang="en-US" sz="1000" dirty="0">
              <a:solidFill>
                <a:schemeClr val="bg2">
                  <a:lumMod val="25000"/>
                </a:schemeClr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8218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09550"/>
            <a:ext cx="8686800" cy="4724400"/>
          </a:xfrm>
          <a:prstGeom prst="rect">
            <a:avLst/>
          </a:prstGeom>
          <a:noFill/>
          <a:ln w="63500" cmpd="thickThin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410200" y="4501575"/>
            <a:ext cx="3657600" cy="58477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>
                <a:ln w="18415" cmpd="sng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latin typeface="Arial Narrow" panose="020B0606020202030204" pitchFamily="34" charset="0"/>
              </a:rPr>
              <a:t>Doing as we ought…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2000" y="1885950"/>
            <a:ext cx="7543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2">
                    <a:lumMod val="25000"/>
                  </a:schemeClr>
                </a:solidFill>
                <a:latin typeface="Arial Narrow" panose="020B0606020202030204" pitchFamily="34" charset="0"/>
              </a:rPr>
              <a:t>“Thy will be done, in and through me              as in heaven!”</a:t>
            </a:r>
          </a:p>
        </p:txBody>
      </p:sp>
    </p:spTree>
    <p:extLst>
      <p:ext uri="{BB962C8B-B14F-4D97-AF65-F5344CB8AC3E}">
        <p14:creationId xmlns:p14="http://schemas.microsoft.com/office/powerpoint/2010/main" val="4150809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116</Words>
  <Application>Microsoft Office PowerPoint</Application>
  <PresentationFormat>On-screen Show (16:9)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Arial Narrow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Bob Harmon</cp:lastModifiedBy>
  <cp:revision>5</cp:revision>
  <dcterms:created xsi:type="dcterms:W3CDTF">2019-02-09T00:55:40Z</dcterms:created>
  <dcterms:modified xsi:type="dcterms:W3CDTF">2019-02-10T22:49:18Z</dcterms:modified>
</cp:coreProperties>
</file>