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5143500" type="screen16x9"/>
  <p:notesSz cx="6858000" cy="9144000"/>
  <p:embeddedFontLst>
    <p:embeddedFont>
      <p:font typeface="Arial Narrow" panose="020B0606020202030204" pitchFamily="34" charset="0"/>
      <p:regular r:id="rId8"/>
      <p:bold r:id="rId9"/>
      <p:italic r:id="rId10"/>
      <p:boldItalic r:id="rId11"/>
    </p:embeddedFon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Calibri Light" panose="020F0302020204030204" pitchFamily="34" charset="0"/>
      <p:regular r:id="rId16"/>
      <p:italic r:id="rId17"/>
    </p:embeddedFont>
    <p:embeddedFont>
      <p:font typeface="Constantia" panose="02030602050306030303" pitchFamily="18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88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23" Type="http://schemas.openxmlformats.org/officeDocument/2006/relationships/viewProps" Target="view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31E29-B616-404A-A7C6-31AB74F6571B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00883-9729-4486-BE05-A5DD6EBA0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096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Money, Stature</a:t>
            </a:r>
            <a:r>
              <a:rPr lang="en-US" baseline="0" dirty="0"/>
              <a:t> (Renown/Popularity), Education, Accomplishment (Business, Athletic, Military)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00883-9729-4486-BE05-A5DD6EBA07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08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baseline="0" dirty="0"/>
              <a:t> fickle and vacillating person or a fancifully dressed courtier?</a:t>
            </a:r>
          </a:p>
          <a:p>
            <a:endParaRPr lang="en-US" b="1" baseline="0" dirty="0"/>
          </a:p>
          <a:p>
            <a:r>
              <a:rPr lang="en-US" b="1" baseline="0" dirty="0"/>
              <a:t>Malachi 3.1: </a:t>
            </a:r>
            <a:r>
              <a:rPr lang="en-US" b="0" baseline="0" dirty="0"/>
              <a:t>Ancient kings and their heralds.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00883-9729-4486-BE05-A5DD6EBA078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75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Zacharias and Elizabeth were part of the priestly class (Levites), but at this time 24 courses in priests in service (</a:t>
            </a:r>
            <a:r>
              <a:rPr lang="en-US" baseline="0" dirty="0" err="1"/>
              <a:t>Abijah</a:t>
            </a:r>
            <a:r>
              <a:rPr lang="en-US" baseline="0" dirty="0"/>
              <a:t>).  No special status or social standing.</a:t>
            </a:r>
          </a:p>
          <a:p>
            <a:endParaRPr lang="en-US" baseline="0" dirty="0"/>
          </a:p>
          <a:p>
            <a:endParaRPr lang="en-US" b="1" baseline="0" dirty="0"/>
          </a:p>
          <a:p>
            <a:r>
              <a:rPr lang="en-US" b="0" baseline="0" dirty="0"/>
              <a:t>Gabriel foretold </a:t>
            </a:r>
            <a:r>
              <a:rPr lang="en-US" b="1" baseline="0" dirty="0"/>
              <a:t>(1.19): Luke 1.15.</a:t>
            </a:r>
            <a:endParaRPr lang="en-US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00883-9729-4486-BE05-A5DD6EBA07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75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baseline="0" dirty="0"/>
              <a:t>John had the privilege of announcing what the prophets had dreamed. What they foresaw he saw.  </a:t>
            </a:r>
          </a:p>
          <a:p>
            <a:endParaRPr lang="en-US" b="0" baseline="0" dirty="0"/>
          </a:p>
          <a:p>
            <a:r>
              <a:rPr lang="en-US" b="0" baseline="0" dirty="0"/>
              <a:t>All true greatness arises from associations , relation, and contact Jesus.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00883-9729-4486-BE05-A5DD6EBA078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75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baseline="0" dirty="0"/>
              <a:t>In no way was Jesus speaking poorly of John.</a:t>
            </a:r>
          </a:p>
          <a:p>
            <a:endParaRPr lang="en-US" b="0" baseline="0" dirty="0"/>
          </a:p>
          <a:p>
            <a:r>
              <a:rPr lang="en-US" b="0" baseline="0" dirty="0"/>
              <a:t>“The least of the greatest is greater than the greatest of the least.”  Least born of the Holy Spirit is greater than the greatest born of women: </a:t>
            </a:r>
            <a:r>
              <a:rPr lang="en-US" b="1" baseline="0" dirty="0"/>
              <a:t>John 1.12-13</a:t>
            </a:r>
            <a:r>
              <a:rPr lang="en-US" b="0" baseline="0" dirty="0"/>
              <a:t>.</a:t>
            </a:r>
          </a:p>
          <a:p>
            <a:endParaRPr lang="en-US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00883-9729-4486-BE05-A5DD6EBA078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75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2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28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28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70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08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23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1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50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6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668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693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CD444-84C3-47AD-BF82-DB07F9F57EAC}" type="datetimeFigureOut">
              <a:rPr lang="en-US" smtClean="0"/>
              <a:t>3/10/2019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00253-A2E5-4723-A2EA-26CD0C5A91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3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19150"/>
            <a:ext cx="4648200" cy="3352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867400" y="1655624"/>
            <a:ext cx="2895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>
                <a:ln w="18415" cmpd="sng">
                  <a:solidFill>
                    <a:schemeClr val="accent1">
                      <a:lumMod val="20000"/>
                      <a:lumOff val="80000"/>
                    </a:schemeClr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latin typeface="Calibri Light" panose="020F0302020204030204" pitchFamily="34" charset="0"/>
              </a:rPr>
              <a:t>How do you measure greatness?</a:t>
            </a:r>
          </a:p>
        </p:txBody>
      </p:sp>
    </p:spTree>
    <p:extLst>
      <p:ext uri="{BB962C8B-B14F-4D97-AF65-F5344CB8AC3E}">
        <p14:creationId xmlns:p14="http://schemas.microsoft.com/office/powerpoint/2010/main" val="89058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33350"/>
            <a:ext cx="8839200" cy="4876800"/>
          </a:xfrm>
          <a:prstGeom prst="rect">
            <a:avLst/>
          </a:prstGeom>
          <a:solidFill>
            <a:schemeClr val="bg1"/>
          </a:solidFill>
          <a:ln w="60325" cmpd="dbl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363819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n w="1841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latin typeface="Constantia" panose="02030602050306030303" pitchFamily="18" charset="0"/>
              </a:rPr>
              <a:t>Matthew 11.7-11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5000" y="742950"/>
            <a:ext cx="4648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Asked &amp; Answered (3x)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b="1" dirty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Much More…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4400" y="2266950"/>
            <a:ext cx="731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Matthew 11.11a </a:t>
            </a:r>
            <a:r>
              <a:rPr lang="en-US" sz="2800" b="1" dirty="0">
                <a:latin typeface="Arial Narrow" panose="020B0606020202030204" pitchFamily="34" charset="0"/>
              </a:rPr>
              <a:t>“Truly I say to you, among those born of women there has not arisen </a:t>
            </a:r>
            <a:r>
              <a:rPr lang="en-US" sz="2800" b="1" i="1" dirty="0">
                <a:latin typeface="Arial Narrow" panose="020B0606020202030204" pitchFamily="34" charset="0"/>
              </a:rPr>
              <a:t>anyone</a:t>
            </a:r>
            <a:r>
              <a:rPr lang="en-US" sz="2800" b="1" dirty="0">
                <a:latin typeface="Arial Narrow" panose="020B0606020202030204" pitchFamily="34" charset="0"/>
              </a:rPr>
              <a:t> greater than John the Baptist!...”</a:t>
            </a:r>
          </a:p>
        </p:txBody>
      </p:sp>
    </p:spTree>
    <p:extLst>
      <p:ext uri="{BB962C8B-B14F-4D97-AF65-F5344CB8AC3E}">
        <p14:creationId xmlns:p14="http://schemas.microsoft.com/office/powerpoint/2010/main" val="359132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33350"/>
            <a:ext cx="8839200" cy="4876800"/>
          </a:xfrm>
          <a:prstGeom prst="rect">
            <a:avLst/>
          </a:prstGeom>
          <a:solidFill>
            <a:schemeClr val="bg1"/>
          </a:solidFill>
          <a:ln w="60325" cmpd="dbl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4226064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Matthew 11.11a </a:t>
            </a:r>
            <a:r>
              <a:rPr lang="en-US" sz="2000" b="1" dirty="0">
                <a:latin typeface="Arial Narrow" panose="020B0606020202030204" pitchFamily="34" charset="0"/>
              </a:rPr>
              <a:t>“Truly I say to you, among those born of women there has not arisen </a:t>
            </a:r>
            <a:r>
              <a:rPr lang="en-US" sz="2000" b="1" i="1" dirty="0">
                <a:latin typeface="Arial Narrow" panose="020B0606020202030204" pitchFamily="34" charset="0"/>
              </a:rPr>
              <a:t>anyone</a:t>
            </a:r>
            <a:r>
              <a:rPr lang="en-US" sz="2000" b="1" dirty="0">
                <a:latin typeface="Arial Narrow" panose="020B0606020202030204" pitchFamily="34" charset="0"/>
              </a:rPr>
              <a:t> greater than John the Baptist!...”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9760"/>
            <a:ext cx="2362200" cy="2710190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52800" y="590550"/>
            <a:ext cx="48768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Not from a notable family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As a young man left for the wilderness: </a:t>
            </a:r>
            <a:r>
              <a:rPr lang="en-US" sz="2400" b="1" dirty="0">
                <a:latin typeface="Arial Narrow" panose="020B0606020202030204" pitchFamily="34" charset="0"/>
              </a:rPr>
              <a:t>Matthew 3.4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No great education.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Impoverished/Spartan Existence.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With all that he witnessed and was told still had doubts: </a:t>
            </a:r>
            <a:r>
              <a:rPr lang="en-US" sz="2400" b="1" dirty="0">
                <a:latin typeface="Arial Narrow" panose="020B0606020202030204" pitchFamily="34" charset="0"/>
              </a:rPr>
              <a:t>Matthew 11.2-3</a:t>
            </a:r>
            <a:r>
              <a:rPr lang="en-US" sz="2400" dirty="0">
                <a:latin typeface="Arial Narrow" panose="020B0606020202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670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33350"/>
            <a:ext cx="8839200" cy="4876800"/>
          </a:xfrm>
          <a:prstGeom prst="rect">
            <a:avLst/>
          </a:prstGeom>
          <a:solidFill>
            <a:schemeClr val="bg1"/>
          </a:solidFill>
          <a:ln w="60325" cmpd="dbl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4226064"/>
            <a:ext cx="7315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Matthew 11.11a </a:t>
            </a:r>
            <a:r>
              <a:rPr lang="en-US" sz="2000" b="1" dirty="0">
                <a:latin typeface="Arial Narrow" panose="020B0606020202030204" pitchFamily="34" charset="0"/>
              </a:rPr>
              <a:t>“Truly I say to you, among those born of women there has not arisen </a:t>
            </a:r>
            <a:r>
              <a:rPr lang="en-US" sz="2000" b="1" i="1" dirty="0">
                <a:latin typeface="Arial Narrow" panose="020B0606020202030204" pitchFamily="34" charset="0"/>
              </a:rPr>
              <a:t>anyone</a:t>
            </a:r>
            <a:r>
              <a:rPr lang="en-US" sz="2000" b="1" dirty="0">
                <a:latin typeface="Arial Narrow" panose="020B0606020202030204" pitchFamily="34" charset="0"/>
              </a:rPr>
              <a:t> greater than John the Baptist!...”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99760"/>
            <a:ext cx="2362200" cy="2710190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52800" y="590550"/>
            <a:ext cx="46482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Greater than the prophets before Him: </a:t>
            </a:r>
            <a:r>
              <a:rPr lang="en-US" sz="2400" b="1" dirty="0">
                <a:latin typeface="Arial Narrow" panose="020B0606020202030204" pitchFamily="34" charset="0"/>
              </a:rPr>
              <a:t>I Peter 1.10-12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  <a:endParaRPr lang="en-US" sz="2400" dirty="0">
              <a:latin typeface="Arial Narrow" panose="020B0606020202030204" pitchFamily="34" charset="0"/>
            </a:endParaRP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He fulfilled his role: </a:t>
            </a:r>
            <a:r>
              <a:rPr lang="en-US" sz="2400" b="1" dirty="0">
                <a:latin typeface="Arial Narrow" panose="020B0606020202030204" pitchFamily="34" charset="0"/>
              </a:rPr>
              <a:t>Luke 1.76-79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Humility: </a:t>
            </a:r>
            <a:r>
              <a:rPr lang="en-US" sz="2400" b="1" dirty="0">
                <a:latin typeface="Arial Narrow" panose="020B0606020202030204" pitchFamily="34" charset="0"/>
              </a:rPr>
              <a:t>John 1.19-23, 29-30; 3.28-30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Spoke GOD’s truths</a:t>
            </a:r>
            <a:r>
              <a:rPr lang="en-US" sz="2400" b="1" dirty="0">
                <a:latin typeface="Arial Narrow" panose="020B0606020202030204" pitchFamily="34" charset="0"/>
              </a:rPr>
              <a:t>: Matthew 3.7-12; 14.3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US" sz="1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24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33350"/>
            <a:ext cx="8839200" cy="4876800"/>
          </a:xfrm>
          <a:prstGeom prst="rect">
            <a:avLst/>
          </a:prstGeom>
          <a:solidFill>
            <a:schemeClr val="bg1"/>
          </a:solidFill>
          <a:ln w="60325" cmpd="dbl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1733550"/>
            <a:ext cx="731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Matthew 11.11b </a:t>
            </a:r>
            <a:r>
              <a:rPr lang="en-US" sz="2800" b="1" dirty="0">
                <a:latin typeface="Arial Narrow" panose="020B0606020202030204" pitchFamily="34" charset="0"/>
              </a:rPr>
              <a:t>“…Yet the </a:t>
            </a:r>
            <a:r>
              <a:rPr lang="en-US" sz="2800" b="1">
                <a:latin typeface="Arial Narrow" panose="020B0606020202030204" pitchFamily="34" charset="0"/>
              </a:rPr>
              <a:t>one who </a:t>
            </a:r>
            <a:r>
              <a:rPr lang="en-US" sz="2800" b="1" dirty="0">
                <a:latin typeface="Arial Narrow" panose="020B0606020202030204" pitchFamily="34" charset="0"/>
              </a:rPr>
              <a:t>is least in the kingdom of heaven is greater than he.” </a:t>
            </a:r>
          </a:p>
        </p:txBody>
      </p:sp>
    </p:spTree>
    <p:extLst>
      <p:ext uri="{BB962C8B-B14F-4D97-AF65-F5344CB8AC3E}">
        <p14:creationId xmlns:p14="http://schemas.microsoft.com/office/powerpoint/2010/main" val="1070062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347</Words>
  <Application>Microsoft Office PowerPoint</Application>
  <PresentationFormat>On-screen Show (16:9)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Constantia</vt:lpstr>
      <vt:lpstr>Arial Narrow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Bob Harmon</cp:lastModifiedBy>
  <cp:revision>13</cp:revision>
  <dcterms:created xsi:type="dcterms:W3CDTF">2019-03-07T16:16:46Z</dcterms:created>
  <dcterms:modified xsi:type="dcterms:W3CDTF">2019-03-10T15:34:21Z</dcterms:modified>
</cp:coreProperties>
</file>